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333" r:id="rId5"/>
    <p:sldId id="259" r:id="rId6"/>
    <p:sldId id="260" r:id="rId7"/>
    <p:sldId id="299" r:id="rId8"/>
    <p:sldId id="261" r:id="rId9"/>
    <p:sldId id="301" r:id="rId10"/>
    <p:sldId id="300" r:id="rId11"/>
    <p:sldId id="303" r:id="rId12"/>
    <p:sldId id="264" r:id="rId13"/>
    <p:sldId id="265" r:id="rId14"/>
    <p:sldId id="266" r:id="rId15"/>
    <p:sldId id="267" r:id="rId16"/>
    <p:sldId id="304" r:id="rId17"/>
    <p:sldId id="269" r:id="rId18"/>
    <p:sldId id="270" r:id="rId19"/>
    <p:sldId id="272" r:id="rId20"/>
    <p:sldId id="273" r:id="rId21"/>
    <p:sldId id="293" r:id="rId22"/>
    <p:sldId id="307" r:id="rId23"/>
    <p:sldId id="275" r:id="rId24"/>
    <p:sldId id="276" r:id="rId25"/>
    <p:sldId id="279" r:id="rId26"/>
    <p:sldId id="309" r:id="rId27"/>
    <p:sldId id="310" r:id="rId28"/>
    <p:sldId id="311" r:id="rId29"/>
    <p:sldId id="312" r:id="rId30"/>
    <p:sldId id="313" r:id="rId31"/>
    <p:sldId id="314" r:id="rId32"/>
    <p:sldId id="315" r:id="rId33"/>
    <p:sldId id="316" r:id="rId34"/>
    <p:sldId id="317" r:id="rId35"/>
    <p:sldId id="318" r:id="rId36"/>
    <p:sldId id="320" r:id="rId37"/>
    <p:sldId id="321" r:id="rId38"/>
    <p:sldId id="322" r:id="rId39"/>
    <p:sldId id="324" r:id="rId40"/>
    <p:sldId id="325" r:id="rId41"/>
    <p:sldId id="327" r:id="rId42"/>
    <p:sldId id="328" r:id="rId43"/>
    <p:sldId id="330" r:id="rId44"/>
    <p:sldId id="331" r:id="rId45"/>
    <p:sldId id="332" r:id="rId46"/>
    <p:sldId id="289" r:id="rId47"/>
    <p:sldId id="290" r:id="rId48"/>
    <p:sldId id="291" r:id="rId49"/>
  </p:sldIdLst>
  <p:sldSz cx="9144000" cy="5143500" type="screen16x9"/>
  <p:notesSz cx="6858000" cy="9144000"/>
  <p:embeddedFontLst>
    <p:embeddedFont>
      <p:font typeface="Bell MT" panose="02020503060305020303" pitchFamily="18"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Candara" panose="020E0502030303020204" pitchFamily="34" charset="0"/>
      <p:regular r:id="rId59"/>
      <p:bold r:id="rId60"/>
      <p:italic r:id="rId61"/>
      <p:boldItalic r:id="rId62"/>
    </p:embeddedFont>
    <p:embeddedFont>
      <p:font typeface="Corsiva" panose="020B060402020202020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Work Sans"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23963A-C7D1-4FFC-B2A8-0B7B707F7233}">
  <a:tblStyle styleId="{6623963A-C7D1-4FFC-B2A8-0B7B707F72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3696" autoAdjust="0"/>
  </p:normalViewPr>
  <p:slideViewPr>
    <p:cSldViewPr snapToGrid="0">
      <p:cViewPr varScale="1">
        <p:scale>
          <a:sx n="90" d="100"/>
          <a:sy n="90" d="100"/>
        </p:scale>
        <p:origin x="1234"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cineo.com/quels-sont-les-avantages-de-la-supervision-informatiqu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6fbcac1d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56fbcac1d2_1_2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00.00 -&gt; 00: 20 (20s)  Bonjour chers Jury je vous remercie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ènormement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d’avoir accepté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jiger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mon travail, je remercie aussi mes encadrant M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ahmed</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faqihi</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monseir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anas pour leur remarque et leur soutiens durant toutes la période du stage je remercie tous le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staf</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pedagogique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l’ENSIAS, mon stage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pFE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intitulé conception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developpement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d’un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connecetur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switch monétique avec les systèmes de monitoring externes.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87" name="Google Shape;87;g256fbcac1d2_1_2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856f638b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4856f638b8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fr-FR" sz="1800" dirty="0">
                <a:solidFill>
                  <a:srgbClr val="666666"/>
                </a:solidFill>
                <a:effectLst/>
                <a:latin typeface="Arial" panose="020B0604020202020204" pitchFamily="34" charset="0"/>
                <a:ea typeface="Times New Roman" panose="02020603050405020304" pitchFamily="18" charset="0"/>
              </a:rPr>
              <a:t>les </a:t>
            </a:r>
            <a:r>
              <a:rPr lang="fr-FR" sz="1800" dirty="0" err="1">
                <a:solidFill>
                  <a:srgbClr val="666666"/>
                </a:solidFill>
                <a:effectLst/>
                <a:latin typeface="Arial" panose="020B0604020202020204" pitchFamily="34" charset="0"/>
                <a:ea typeface="Times New Roman" panose="02020603050405020304" pitchFamily="18" charset="0"/>
              </a:rPr>
              <a:t>switchs</a:t>
            </a:r>
            <a:r>
              <a:rPr lang="fr-FR" sz="1800" dirty="0">
                <a:solidFill>
                  <a:srgbClr val="666666"/>
                </a:solidFill>
                <a:effectLst/>
                <a:latin typeface="Arial" panose="020B0604020202020204" pitchFamily="34" charset="0"/>
                <a:ea typeface="Times New Roman" panose="02020603050405020304" pitchFamily="18" charset="0"/>
              </a:rPr>
              <a:t> monétiques sont des dispositifs critiques utilisés dans les environnements financiers pour le traitement sécurisé des transactions électroniques. </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fr-FR" sz="1800" b="1" dirty="0">
                <a:solidFill>
                  <a:srgbClr val="666666"/>
                </a:solidFill>
                <a:effectLst/>
                <a:latin typeface="Arial" panose="020B0604020202020204" pitchFamily="34" charset="0"/>
                <a:ea typeface="Times New Roman" panose="02020603050405020304" pitchFamily="18" charset="0"/>
              </a:rPr>
              <a:t>Ils jouent un rôle essentiel en assurant la gestion et le contrôle des flux de paiement. </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fr-FR" sz="1800" dirty="0">
                <a:solidFill>
                  <a:srgbClr val="666666"/>
                </a:solidFill>
                <a:effectLst/>
                <a:latin typeface="Arial" panose="020B0604020202020204" pitchFamily="34" charset="0"/>
                <a:ea typeface="Times New Roman" panose="02020603050405020304" pitchFamily="18" charset="0"/>
              </a:rPr>
              <a:t>Afin de garantir leur bon fonctionnement, il est nécessaire de surveiller en temps réel leurs performances, leur disponibilité et leur sécurité.</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endParaRPr lang="fr-FR" sz="1800" dirty="0">
              <a:solidFill>
                <a:srgbClr val="666666"/>
              </a:solidFill>
              <a:effectLst/>
              <a:latin typeface="Arial" panose="020B0604020202020204" pitchFamily="34" charset="0"/>
              <a:ea typeface="Times New Roman" panose="02020603050405020304" pitchFamily="18" charset="0"/>
            </a:endParaRPr>
          </a:p>
          <a:p>
            <a:pPr>
              <a:lnSpc>
                <a:spcPts val="2005"/>
              </a:lnSpc>
              <a:spcBef>
                <a:spcPts val="1800"/>
              </a:spcBef>
              <a:spcAft>
                <a:spcPts val="1800"/>
              </a:spcAft>
            </a:pPr>
            <a:r>
              <a:rPr lang="fr-FR" sz="1800" dirty="0">
                <a:solidFill>
                  <a:srgbClr val="000000"/>
                </a:solidFill>
                <a:effectLst/>
                <a:latin typeface="Times New Roman" panose="02020603050405020304" pitchFamily="18" charset="0"/>
                <a:ea typeface="Times New Roman" panose="02020603050405020304" pitchFamily="18" charset="0"/>
              </a:rPr>
              <a:t>Alors comment peut on centraliser la configuration des systèmes de monitoring à travers les interfaces du switch monétique ?</a:t>
            </a:r>
            <a:endParaRPr lang="en-GB" sz="1800" dirty="0">
              <a:effectLst/>
              <a:latin typeface="Times New Roman" panose="02020603050405020304" pitchFamily="18" charset="0"/>
              <a:ea typeface="Times New Roman" panose="02020603050405020304" pitchFamily="18" charset="0"/>
            </a:endParaRPr>
          </a:p>
          <a:p>
            <a:pPr>
              <a:lnSpc>
                <a:spcPts val="2005"/>
              </a:lnSpc>
              <a:spcBef>
                <a:spcPts val="1800"/>
              </a:spcBef>
              <a:spcAft>
                <a:spcPts val="1800"/>
              </a:spcAft>
            </a:pPr>
            <a:r>
              <a:rPr lang="fr-FR" sz="1800" dirty="0">
                <a:solidFill>
                  <a:srgbClr val="000000"/>
                </a:solidFill>
                <a:effectLst/>
                <a:latin typeface="Times New Roman" panose="02020603050405020304" pitchFamily="18" charset="0"/>
                <a:ea typeface="Times New Roman" panose="02020603050405020304" pitchFamily="18" charset="0"/>
              </a:rPr>
              <a:t>La solution qu’on propose c’est de passe a travers des connecteur qui vous pernet de communiquer avec ces outils de </a:t>
            </a:r>
            <a:r>
              <a:rPr lang="fr-FR" sz="1800" dirty="0" err="1">
                <a:solidFill>
                  <a:srgbClr val="000000"/>
                </a:solidFill>
                <a:effectLst/>
                <a:latin typeface="Times New Roman" panose="02020603050405020304" pitchFamily="18" charset="0"/>
                <a:ea typeface="Times New Roman" panose="02020603050405020304" pitchFamily="18" charset="0"/>
              </a:rPr>
              <a:t>serveillance</a:t>
            </a:r>
            <a:endParaRPr lang="en-GB"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endParaRPr lang="en-GB" sz="1800" dirty="0">
              <a:effectLst/>
              <a:latin typeface="Times New Roman" panose="02020603050405020304" pitchFamily="18" charset="0"/>
              <a:ea typeface="Times New Roman" panose="02020603050405020304" pitchFamily="18" charset="0"/>
            </a:endParaRPr>
          </a:p>
          <a:p>
            <a:pPr marL="0" lvl="0" indent="0" algn="l" rtl="0">
              <a:lnSpc>
                <a:spcPct val="115000"/>
              </a:lnSpc>
              <a:spcBef>
                <a:spcPts val="0"/>
              </a:spcBef>
              <a:spcAft>
                <a:spcPts val="0"/>
              </a:spcAft>
              <a:buNone/>
            </a:pPr>
            <a:endParaRPr sz="1000" dirty="0">
              <a:latin typeface="Candara"/>
              <a:ea typeface="Candara"/>
              <a:cs typeface="Candara"/>
              <a:sym typeface="Candara"/>
            </a:endParaRPr>
          </a:p>
        </p:txBody>
      </p:sp>
      <p:sp>
        <p:nvSpPr>
          <p:cNvPr id="223" name="Google Shape;223;g24856f638b8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10</a:t>
            </a:fld>
            <a:endParaRPr/>
          </a:p>
        </p:txBody>
      </p:sp>
    </p:spTree>
    <p:extLst>
      <p:ext uri="{BB962C8B-B14F-4D97-AF65-F5344CB8AC3E}">
        <p14:creationId xmlns:p14="http://schemas.microsoft.com/office/powerpoint/2010/main" val="1446849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ts val="2005"/>
              </a:lnSpc>
              <a:spcBef>
                <a:spcPts val="1800"/>
              </a:spcBef>
              <a:spcAft>
                <a:spcPts val="1800"/>
              </a:spcAft>
            </a:pPr>
            <a:r>
              <a:rPr lang="fr-FR" sz="1800" dirty="0">
                <a:solidFill>
                  <a:srgbClr val="666666"/>
                </a:solidFill>
                <a:effectLst/>
                <a:latin typeface="Arial" panose="020B0604020202020204" pitchFamily="34" charset="0"/>
                <a:ea typeface="Times New Roman" panose="02020603050405020304" pitchFamily="18" charset="0"/>
              </a:rPr>
              <a:t>Les objectif de ce sujet est d’</a:t>
            </a:r>
            <a:r>
              <a:rPr lang="fr-FR" sz="1800" dirty="0" err="1">
                <a:solidFill>
                  <a:srgbClr val="666666"/>
                </a:solidFill>
                <a:effectLst/>
                <a:latin typeface="Arial" panose="020B0604020202020204" pitchFamily="34" charset="0"/>
                <a:ea typeface="Times New Roman" panose="02020603050405020304" pitchFamily="18" charset="0"/>
              </a:rPr>
              <a:t>etudier</a:t>
            </a:r>
            <a:r>
              <a:rPr lang="fr-FR" sz="1800" dirty="0">
                <a:solidFill>
                  <a:srgbClr val="666666"/>
                </a:solidFill>
                <a:effectLst/>
                <a:latin typeface="Arial" panose="020B0604020202020204" pitchFamily="34" charset="0"/>
                <a:ea typeface="Times New Roman" panose="02020603050405020304" pitchFamily="18" charset="0"/>
              </a:rPr>
              <a:t> les outils de surveillance existants</a:t>
            </a:r>
            <a:endParaRPr lang="en-GB" sz="1800" dirty="0">
              <a:effectLst/>
              <a:latin typeface="Times New Roman" panose="02020603050405020304" pitchFamily="18" charset="0"/>
              <a:ea typeface="Times New Roman" panose="02020603050405020304" pitchFamily="18" charset="0"/>
            </a:endParaRPr>
          </a:p>
          <a:p>
            <a:pPr>
              <a:lnSpc>
                <a:spcPts val="2005"/>
              </a:lnSpc>
              <a:spcBef>
                <a:spcPts val="1800"/>
              </a:spcBef>
              <a:spcAft>
                <a:spcPts val="1800"/>
              </a:spcAft>
            </a:pPr>
            <a:r>
              <a:rPr lang="fr-FR" sz="1800" dirty="0">
                <a:solidFill>
                  <a:srgbClr val="666666"/>
                </a:solidFill>
                <a:effectLst/>
                <a:latin typeface="Arial" panose="020B0604020202020204" pitchFamily="34" charset="0"/>
                <a:ea typeface="Times New Roman" panose="02020603050405020304" pitchFamily="18" charset="0"/>
              </a:rPr>
              <a:t>Tester les outils choisies dans un environnement réel qui est la trésor public de Madagascar</a:t>
            </a:r>
            <a:endParaRPr lang="en-GB" sz="1800" dirty="0">
              <a:effectLst/>
              <a:latin typeface="Times New Roman" panose="02020603050405020304" pitchFamily="18" charset="0"/>
              <a:ea typeface="Times New Roman" panose="02020603050405020304" pitchFamily="18" charset="0"/>
            </a:endParaRPr>
          </a:p>
          <a:p>
            <a:pPr>
              <a:lnSpc>
                <a:spcPts val="2005"/>
              </a:lnSpc>
              <a:spcBef>
                <a:spcPts val="1800"/>
              </a:spcBef>
              <a:spcAft>
                <a:spcPts val="1800"/>
              </a:spcAft>
            </a:pPr>
            <a:r>
              <a:rPr lang="fr-FR" sz="1800" dirty="0">
                <a:solidFill>
                  <a:srgbClr val="666666"/>
                </a:solidFill>
                <a:effectLst/>
                <a:latin typeface="Arial" panose="020B0604020202020204" pitchFamily="34" charset="0"/>
                <a:ea typeface="Times New Roman" panose="02020603050405020304" pitchFamily="18" charset="0"/>
              </a:rPr>
              <a:t>Pour les </a:t>
            </a:r>
            <a:r>
              <a:rPr lang="fr-FR" sz="1800" dirty="0" err="1">
                <a:solidFill>
                  <a:srgbClr val="666666"/>
                </a:solidFill>
                <a:effectLst/>
                <a:latin typeface="Arial" panose="020B0604020202020204" pitchFamily="34" charset="0"/>
                <a:ea typeface="Times New Roman" panose="02020603050405020304" pitchFamily="18" charset="0"/>
              </a:rPr>
              <a:t>different</a:t>
            </a:r>
            <a:r>
              <a:rPr lang="fr-FR" sz="1800" dirty="0">
                <a:solidFill>
                  <a:srgbClr val="666666"/>
                </a:solidFill>
                <a:effectLst/>
                <a:latin typeface="Arial" panose="020B0604020202020204" pitchFamily="34" charset="0"/>
                <a:ea typeface="Times New Roman" panose="02020603050405020304" pitchFamily="18" charset="0"/>
              </a:rPr>
              <a:t> serveur de l’</a:t>
            </a:r>
            <a:r>
              <a:rPr lang="fr-FR" sz="1800" dirty="0" err="1">
                <a:solidFill>
                  <a:srgbClr val="666666"/>
                </a:solidFill>
                <a:effectLst/>
                <a:latin typeface="Arial" panose="020B0604020202020204" pitchFamily="34" charset="0"/>
                <a:ea typeface="Times New Roman" panose="02020603050405020304" pitchFamily="18" charset="0"/>
              </a:rPr>
              <a:t>enviroment</a:t>
            </a:r>
            <a:r>
              <a:rPr lang="fr-FR" sz="1800" dirty="0">
                <a:solidFill>
                  <a:srgbClr val="666666"/>
                </a:solidFill>
                <a:effectLst/>
                <a:latin typeface="Arial" panose="020B0604020202020204" pitchFamily="34" charset="0"/>
                <a:ea typeface="Times New Roman" panose="02020603050405020304" pitchFamily="18" charset="0"/>
              </a:rPr>
              <a:t> </a:t>
            </a:r>
            <a:r>
              <a:rPr lang="fr-FR" sz="1800" dirty="0" err="1">
                <a:solidFill>
                  <a:srgbClr val="666666"/>
                </a:solidFill>
                <a:effectLst/>
                <a:latin typeface="Arial" panose="020B0604020202020204" pitchFamily="34" charset="0"/>
                <a:ea typeface="Times New Roman" panose="02020603050405020304" pitchFamily="18" charset="0"/>
              </a:rPr>
              <a:t>reel</a:t>
            </a:r>
            <a:r>
              <a:rPr lang="fr-FR" sz="1800" dirty="0">
                <a:solidFill>
                  <a:srgbClr val="666666"/>
                </a:solidFill>
                <a:effectLst/>
                <a:latin typeface="Arial" panose="020B0604020202020204" pitchFamily="34" charset="0"/>
                <a:ea typeface="Times New Roman" panose="02020603050405020304" pitchFamily="18" charset="0"/>
              </a:rPr>
              <a:t> il faut surveillé l’infrastructure : RAM, CPU, Disk dur</a:t>
            </a:r>
            <a:endParaRPr lang="en-GB" sz="1800" dirty="0">
              <a:effectLst/>
              <a:latin typeface="Times New Roman" panose="02020603050405020304" pitchFamily="18" charset="0"/>
              <a:ea typeface="Times New Roman" panose="02020603050405020304" pitchFamily="18" charset="0"/>
            </a:endParaRPr>
          </a:p>
          <a:p>
            <a:pPr>
              <a:lnSpc>
                <a:spcPts val="2005"/>
              </a:lnSpc>
            </a:pPr>
            <a:r>
              <a:rPr lang="fr-FR" sz="1800" dirty="0">
                <a:solidFill>
                  <a:srgbClr val="666666"/>
                </a:solidFill>
                <a:effectLst/>
                <a:latin typeface="Arial" panose="020B0604020202020204" pitchFamily="34" charset="0"/>
                <a:ea typeface="Times New Roman" panose="02020603050405020304" pitchFamily="18" charset="0"/>
              </a:rPr>
              <a:t> Et pour la partie applicatif qui est composé des 	Fichier JAR et des  Serveur Tomcat il faut  nombre des threads, HEAP, nombre des classes.</a:t>
            </a:r>
            <a:endParaRPr lang="en-GB" sz="1800" dirty="0">
              <a:effectLst/>
              <a:latin typeface="Times New Roman" panose="02020603050405020304" pitchFamily="18" charset="0"/>
              <a:ea typeface="Times New Roman" panose="02020603050405020304" pitchFamily="18" charset="0"/>
            </a:endParaRPr>
          </a:p>
          <a:p>
            <a:pPr>
              <a:lnSpc>
                <a:spcPts val="2005"/>
              </a:lnSpc>
            </a:pPr>
            <a:r>
              <a:rPr lang="fr-FR" sz="1800" dirty="0">
                <a:solidFill>
                  <a:srgbClr val="666666"/>
                </a:solidFill>
                <a:effectLst/>
                <a:latin typeface="Arial" panose="020B0604020202020204" pitchFamily="34" charset="0"/>
                <a:ea typeface="Times New Roman" panose="02020603050405020304" pitchFamily="18" charset="0"/>
              </a:rPr>
              <a:t>Et finalement il faut </a:t>
            </a:r>
            <a:r>
              <a:rPr lang="fr-FR" sz="1800" dirty="0" err="1">
                <a:solidFill>
                  <a:srgbClr val="666666"/>
                </a:solidFill>
                <a:effectLst/>
                <a:latin typeface="Arial" panose="020B0604020202020204" pitchFamily="34" charset="0"/>
                <a:ea typeface="Times New Roman" panose="02020603050405020304" pitchFamily="18" charset="0"/>
              </a:rPr>
              <a:t>Developper</a:t>
            </a:r>
            <a:r>
              <a:rPr lang="fr-FR" sz="1800" dirty="0">
                <a:solidFill>
                  <a:srgbClr val="666666"/>
                </a:solidFill>
                <a:effectLst/>
                <a:latin typeface="Arial" panose="020B0604020202020204" pitchFamily="34" charset="0"/>
                <a:ea typeface="Times New Roman" panose="02020603050405020304" pitchFamily="18" charset="0"/>
              </a:rPr>
              <a:t> un connecteur pour charger la configuration</a:t>
            </a:r>
            <a:endParaRPr lang="en-GB" sz="1800" dirty="0">
              <a:effectLst/>
              <a:latin typeface="Times New Roman" panose="02020603050405020304" pitchFamily="18" charset="0"/>
              <a:ea typeface="Times New Roman" panose="02020603050405020304" pitchFamily="18" charset="0"/>
            </a:endParaRPr>
          </a:p>
        </p:txBody>
      </p:sp>
      <p:sp>
        <p:nvSpPr>
          <p:cNvPr id="254" name="Google Shape;254;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11</a:t>
            </a:fld>
            <a:endParaRPr/>
          </a:p>
        </p:txBody>
      </p:sp>
    </p:spTree>
    <p:extLst>
      <p:ext uri="{BB962C8B-B14F-4D97-AF65-F5344CB8AC3E}">
        <p14:creationId xmlns:p14="http://schemas.microsoft.com/office/powerpoint/2010/main" val="340888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8075964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248075964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solidFill>
                  <a:srgbClr val="666666"/>
                </a:solidFill>
                <a:effectLst/>
                <a:latin typeface="Arial" panose="020B0604020202020204" pitchFamily="34" charset="0"/>
                <a:ea typeface="Times New Roman" panose="02020603050405020304" pitchFamily="18" charset="0"/>
              </a:rPr>
              <a:t>Pour la </a:t>
            </a:r>
            <a:r>
              <a:rPr lang="fr-FR" sz="1800" dirty="0" err="1">
                <a:solidFill>
                  <a:srgbClr val="666666"/>
                </a:solidFill>
                <a:effectLst/>
                <a:latin typeface="Arial" panose="020B0604020202020204" pitchFamily="34" charset="0"/>
                <a:ea typeface="Times New Roman" panose="02020603050405020304" pitchFamily="18" charset="0"/>
              </a:rPr>
              <a:t>methodologie</a:t>
            </a:r>
            <a:r>
              <a:rPr lang="fr-FR" sz="1800" dirty="0">
                <a:solidFill>
                  <a:srgbClr val="666666"/>
                </a:solidFill>
                <a:effectLst/>
                <a:latin typeface="Arial" panose="020B0604020202020204" pitchFamily="34" charset="0"/>
                <a:ea typeface="Times New Roman" panose="02020603050405020304" pitchFamily="18" charset="0"/>
              </a:rPr>
              <a:t> du projet on a adopté le cycle de vie en cascade qui suit une approche séquentielle et </a:t>
            </a:r>
            <a:r>
              <a:rPr lang="fr-FR" sz="1800" dirty="0" err="1">
                <a:solidFill>
                  <a:srgbClr val="666666"/>
                </a:solidFill>
                <a:effectLst/>
                <a:latin typeface="Arial" panose="020B0604020202020204" pitchFamily="34" charset="0"/>
                <a:ea typeface="Times New Roman" panose="02020603050405020304" pitchFamily="18" charset="0"/>
              </a:rPr>
              <a:t>linéeaaire</a:t>
            </a:r>
            <a:r>
              <a:rPr lang="fr-FR" sz="1800" dirty="0">
                <a:solidFill>
                  <a:srgbClr val="666666"/>
                </a:solidFill>
                <a:effectLst/>
                <a:latin typeface="Arial" panose="020B0604020202020204" pitchFamily="34" charset="0"/>
                <a:ea typeface="Times New Roman" panose="02020603050405020304" pitchFamily="18" charset="0"/>
              </a:rPr>
              <a:t> ou </a:t>
            </a:r>
            <a:r>
              <a:rPr lang="fr-FR" sz="1800" b="1" dirty="0">
                <a:solidFill>
                  <a:srgbClr val="666666"/>
                </a:solidFill>
                <a:effectLst/>
                <a:latin typeface="Arial" panose="020B0604020202020204" pitchFamily="34" charset="0"/>
                <a:ea typeface="Times New Roman" panose="02020603050405020304" pitchFamily="18" charset="0"/>
              </a:rPr>
              <a:t>chaque phase est </a:t>
            </a:r>
            <a:r>
              <a:rPr lang="fr-FR" sz="1800" b="1" dirty="0" err="1">
                <a:solidFill>
                  <a:srgbClr val="666666"/>
                </a:solidFill>
                <a:effectLst/>
                <a:latin typeface="Arial" panose="020B0604020202020204" pitchFamily="34" charset="0"/>
                <a:ea typeface="Times New Roman" panose="02020603050405020304" pitchFamily="18" charset="0"/>
              </a:rPr>
              <a:t>realisé</a:t>
            </a:r>
            <a:r>
              <a:rPr lang="fr-FR" sz="1800" b="1" dirty="0">
                <a:solidFill>
                  <a:srgbClr val="666666"/>
                </a:solidFill>
                <a:effectLst/>
                <a:latin typeface="Arial" panose="020B0604020202020204" pitchFamily="34" charset="0"/>
                <a:ea typeface="Times New Roman" panose="02020603050405020304" pitchFamily="18" charset="0"/>
              </a:rPr>
              <a:t> dans un ordre prédéfinie </a:t>
            </a:r>
            <a:r>
              <a:rPr lang="fr-FR" sz="1800" dirty="0">
                <a:solidFill>
                  <a:srgbClr val="666666"/>
                </a:solidFill>
                <a:effectLst/>
                <a:latin typeface="Arial" panose="020B0604020202020204" pitchFamily="34" charset="0"/>
                <a:ea typeface="Times New Roman" panose="02020603050405020304" pitchFamily="18" charset="0"/>
              </a:rPr>
              <a:t>et </a:t>
            </a:r>
            <a:r>
              <a:rPr lang="fr-FR" sz="1800" b="1" dirty="0">
                <a:solidFill>
                  <a:srgbClr val="666666"/>
                </a:solidFill>
                <a:effectLst/>
                <a:latin typeface="Arial" panose="020B0604020202020204" pitchFamily="34" charset="0"/>
                <a:ea typeface="Times New Roman" panose="02020603050405020304" pitchFamily="18" charset="0"/>
              </a:rPr>
              <a:t>les activité ne peuvent </a:t>
            </a:r>
            <a:r>
              <a:rPr lang="fr-FR" sz="1800" b="1" dirty="0" err="1">
                <a:solidFill>
                  <a:srgbClr val="666666"/>
                </a:solidFill>
                <a:effectLst/>
                <a:latin typeface="Arial" panose="020B0604020202020204" pitchFamily="34" charset="0"/>
                <a:ea typeface="Times New Roman" panose="02020603050405020304" pitchFamily="18" charset="0"/>
              </a:rPr>
              <a:t>commancé</a:t>
            </a:r>
            <a:r>
              <a:rPr lang="fr-FR" sz="1800" b="1" dirty="0">
                <a:solidFill>
                  <a:srgbClr val="666666"/>
                </a:solidFill>
                <a:effectLst/>
                <a:latin typeface="Arial" panose="020B0604020202020204" pitchFamily="34" charset="0"/>
                <a:ea typeface="Times New Roman" panose="02020603050405020304" pitchFamily="18" charset="0"/>
              </a:rPr>
              <a:t> que lorsque la phase précédente est terminé</a:t>
            </a:r>
            <a:endParaRPr lang="en-GB" sz="1800" b="1"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GB" dirty="0"/>
          </a:p>
          <a:p>
            <a:pPr marL="0" lvl="0" indent="0" algn="l" rtl="0">
              <a:spcBef>
                <a:spcPts val="0"/>
              </a:spcBef>
              <a:spcAft>
                <a:spcPts val="0"/>
              </a:spcAft>
              <a:buNone/>
            </a:pPr>
            <a:r>
              <a:rPr lang="fr-FR" sz="1800" dirty="0">
                <a:effectLst/>
                <a:latin typeface="Calibri" panose="020F0502020204030204" pitchFamily="34" charset="0"/>
                <a:ea typeface="Calibri" panose="020F0502020204030204" pitchFamily="34" charset="0"/>
                <a:cs typeface="Arial" panose="020B0604020202020204" pitchFamily="34" charset="0"/>
              </a:rPr>
              <a:t>On a choisie le modèle en cascade car il est simple et facile à comprendre. </a:t>
            </a:r>
            <a:r>
              <a:rPr lang="fr-FR" sz="1800" b="1" dirty="0">
                <a:effectLst/>
                <a:latin typeface="Calibri" panose="020F0502020204030204" pitchFamily="34" charset="0"/>
                <a:ea typeface="Calibri" panose="020F0502020204030204" pitchFamily="34" charset="0"/>
                <a:cs typeface="Arial" panose="020B0604020202020204" pitchFamily="34" charset="0"/>
              </a:rPr>
              <a:t>Il convient particulièrement aux projets où les exigences sont clairement définies et stables, et les changements ultérieurs sont peu probables</a:t>
            </a:r>
            <a:r>
              <a:rPr lang="fr-FR" sz="1800" dirty="0">
                <a:effectLst/>
                <a:latin typeface="Calibri" panose="020F0502020204030204" pitchFamily="34" charset="0"/>
                <a:ea typeface="Calibri" panose="020F0502020204030204" pitchFamily="34" charset="0"/>
                <a:cs typeface="Arial" panose="020B0604020202020204" pitchFamily="34" charset="0"/>
              </a:rPr>
              <a:t>. Cependant, il peut être moins adapté aux projets complexes ou innovants, où les besoins peuvent évoluer rapidement et nécessitent une rétroaction continue entre les phases.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a:t>
            </a:r>
            <a:endParaRPr dirty="0"/>
          </a:p>
        </p:txBody>
      </p:sp>
      <p:sp>
        <p:nvSpPr>
          <p:cNvPr id="280" name="Google Shape;280;g248075964b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b433897f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24b433897f6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Ce diagramme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gantt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decrit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detail</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les partie de plan de stage qui s’est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etalé</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pendant 4 mois et demi.</a:t>
            </a:r>
          </a:p>
          <a:p>
            <a:pPr>
              <a:lnSpc>
                <a:spcPct val="107000"/>
              </a:lnSpc>
              <a:spcAft>
                <a:spcPts val="800"/>
              </a:spcAft>
            </a:pPr>
            <a:endParaRPr lang="fr-FR" sz="1800" dirty="0">
              <a:solidFill>
                <a:srgbClr val="4145A6"/>
              </a:solidFill>
              <a:effectLst/>
              <a:latin typeface="Work Sans" pitchFamily="2"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Donc la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prtie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rechreche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nous a pris presque 20 jours.</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etude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du solution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le teste dans des machine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vertiuelle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presque 20 jours.</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la supervision de 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env</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reel</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presque 10 jours</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Analyse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coception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25 jours</a:t>
            </a:r>
          </a:p>
          <a:p>
            <a:pPr>
              <a:lnSpc>
                <a:spcPct val="107000"/>
              </a:lnSpc>
              <a:spcAft>
                <a:spcPts val="800"/>
              </a:spcAft>
            </a:pP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Realistion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presque 20 jours</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Et le reste c’est pour (17) la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redaction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du rapport et la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presentation</a:t>
            </a: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6" name="Google Shape;306;g24b433897f6_0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526d24d57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2526d24d572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Passant maintenant au partie analyse et conception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commancant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par 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etude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l’existant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payway</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une solution de paiement électronique unifiée, complète,. Construite sur une plateforme Oracle, avec l’aide de la technologie XML et couplée à une architecture multiserveurs distribuée,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PayWay</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conçue pour être exécutée par de gros clients ainsi que par des clients qui agissent dans des marchés très spécifiques.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PayWay</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implémenté en Java</a:t>
            </a:r>
          </a:p>
          <a:p>
            <a:pPr marL="457200" marR="0" lvl="0" indent="-228600" algn="l" defTabSz="914400" rtl="0" eaLnBrk="1" fontAlgn="auto" latinLnBrk="0" hangingPunct="1">
              <a:lnSpc>
                <a:spcPct val="107000"/>
              </a:lnSpc>
              <a:spcBef>
                <a:spcPts val="0"/>
              </a:spcBef>
              <a:spcAft>
                <a:spcPts val="800"/>
              </a:spcAft>
              <a:buClr>
                <a:srgbClr val="000000"/>
              </a:buClr>
              <a:buSzPts val="1400"/>
              <a:buFont typeface="Arial"/>
              <a:buNone/>
              <a:tabLst/>
              <a:defRPr/>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probléme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ce switch c’est qu’il n’y a pas de module pour surveillé l’infrastructure et les composant de la solution.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7" name="Google Shape;327;g2526d24d572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21ddec8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2521ddec8e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Il existe de nombreux solution de surveillance dans le marché et on a choisie dans cette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etude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comaratif</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4 solution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cacti</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atera</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zabbix</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XI</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Les inconvénient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cacti</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c’est qu’il offre de nombreux fonctionnalité de base mais certaines fonctionnalité avancé nécessite des plugins et son support est un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limmité</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par rapport aux autre et pour la documentation de son API il n’est pas bien expliqué</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pour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atera</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son interface n’est pas conviviale (la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personalisation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son interface est un peu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diffi</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son support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communautére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limité est de plus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soon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API a une documentation n’est pas bien expliqué et offre des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fonctionalité</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limité.</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Pour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nagiosXI</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son interface conviviale il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depend</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des plugin mais il a un grand support communautaire et son API est bien documenté</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Et pour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zabbix</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son interface et conviviale , il ne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depends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pas des plugins il a une grande communauté et son API est bien documenté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Donc on a choisie d’utiliser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XI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zabbix</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nous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etions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2 stagiaire mois j’ai utilisé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zabbix</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l’autre personne a utilisé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XI </a:t>
            </a:r>
          </a:p>
          <a:p>
            <a:pPr>
              <a:lnSpc>
                <a:spcPct val="107000"/>
              </a:lnSpc>
              <a:spcAft>
                <a:spcPts val="800"/>
              </a:spcAft>
            </a:pPr>
            <a:endParaRPr lang="fr-FR" sz="1800" dirty="0">
              <a:solidFill>
                <a:srgbClr val="4145A6"/>
              </a:solidFill>
              <a:effectLst/>
              <a:latin typeface="Work Sans" pitchFamily="2"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probléme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cacti</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atera</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c’est qu’il ne sont pas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tres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reconnue dans le marché du coup si tu rencontre un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probléme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c’est possible que tu ne trouvera pas des solutions.</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Donc on choisie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xi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zabbix</a:t>
            </a:r>
            <a:endParaRPr lang="fr-FR" sz="1800" dirty="0">
              <a:solidFill>
                <a:srgbClr val="4145A6"/>
              </a:solidFill>
              <a:effectLst/>
              <a:latin typeface="Work Sans" pitchFamily="2"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Et pour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XI il est payant dans le cadre de ce projet on a utilisé la version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limitté</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(7 host + 100 service)</a:t>
            </a: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56" name="Google Shape;356;g2521ddec8ea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521ddec8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2521ddec8e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Zabbix repose sur un modèle client/serveur. Zabbix est constitué de plusieurs composants logiciels majeurs :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Arial" panose="020B0604020202020204" pitchFamily="34" charset="0"/>
              </a:rPr>
              <a:t>Serveur</a:t>
            </a:r>
            <a:r>
              <a:rPr lang="fr-FR" sz="1800" dirty="0">
                <a:effectLst/>
                <a:latin typeface="Calibri" panose="020F0502020204030204" pitchFamily="34" charset="0"/>
                <a:ea typeface="Calibri" panose="020F0502020204030204" pitchFamily="34" charset="0"/>
                <a:cs typeface="Arial" panose="020B0604020202020204" pitchFamily="34" charset="0"/>
              </a:rPr>
              <a:t> : Le serveur Zabbix est le processus central du logiciel </a:t>
            </a:r>
            <a:r>
              <a:rPr lang="fr-FR" sz="1800" dirty="0" err="1">
                <a:effectLst/>
                <a:latin typeface="Calibri" panose="020F0502020204030204" pitchFamily="34" charset="0"/>
                <a:ea typeface="Calibri" panose="020F0502020204030204" pitchFamily="34" charset="0"/>
                <a:cs typeface="Arial" panose="020B0604020202020204" pitchFamily="34" charset="0"/>
              </a:rPr>
              <a:t>Zabbix.le</a:t>
            </a:r>
            <a:r>
              <a:rPr lang="fr-FR" sz="1800" dirty="0">
                <a:effectLst/>
                <a:latin typeface="Calibri" panose="020F0502020204030204" pitchFamily="34" charset="0"/>
                <a:ea typeface="Calibri" panose="020F0502020204030204" pitchFamily="34" charset="0"/>
                <a:cs typeface="Arial" panose="020B0604020202020204" pitchFamily="34" charset="0"/>
              </a:rPr>
              <a:t> serveur effectue </a:t>
            </a:r>
            <a:r>
              <a:rPr lang="fr-FR" sz="1800" b="1" dirty="0">
                <a:effectLst/>
                <a:latin typeface="Calibri" panose="020F0502020204030204" pitchFamily="34" charset="0"/>
                <a:ea typeface="Calibri" panose="020F0502020204030204" pitchFamily="34" charset="0"/>
                <a:cs typeface="Arial" panose="020B0604020202020204" pitchFamily="34" charset="0"/>
              </a:rPr>
              <a:t>l’interrogation et la réception des données</a:t>
            </a:r>
            <a:r>
              <a:rPr lang="fr-FR" sz="1800" dirty="0">
                <a:effectLst/>
                <a:latin typeface="Calibri" panose="020F0502020204030204" pitchFamily="34" charset="0"/>
                <a:ea typeface="Calibri" panose="020F0502020204030204" pitchFamily="34" charset="0"/>
                <a:cs typeface="Arial" panose="020B0604020202020204" pitchFamily="34" charset="0"/>
              </a:rPr>
              <a:t>, il </a:t>
            </a:r>
            <a:r>
              <a:rPr lang="fr-FR" sz="1800" b="1" dirty="0">
                <a:effectLst/>
                <a:latin typeface="Calibri" panose="020F0502020204030204" pitchFamily="34" charset="0"/>
                <a:ea typeface="Calibri" panose="020F0502020204030204" pitchFamily="34" charset="0"/>
                <a:cs typeface="Arial" panose="020B0604020202020204" pitchFamily="34" charset="0"/>
              </a:rPr>
              <a:t>calcule les déclencheurs</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b="1" dirty="0">
                <a:effectLst/>
                <a:latin typeface="Calibri" panose="020F0502020204030204" pitchFamily="34" charset="0"/>
                <a:ea typeface="Calibri" panose="020F0502020204030204" pitchFamily="34" charset="0"/>
                <a:cs typeface="Arial" panose="020B0604020202020204" pitchFamily="34" charset="0"/>
              </a:rPr>
              <a:t>envoie des notifications </a:t>
            </a:r>
            <a:r>
              <a:rPr lang="fr-FR" sz="1800" dirty="0">
                <a:effectLst/>
                <a:latin typeface="Calibri" panose="020F0502020204030204" pitchFamily="34" charset="0"/>
                <a:ea typeface="Calibri" panose="020F0502020204030204" pitchFamily="34" charset="0"/>
                <a:cs typeface="Arial" panose="020B0604020202020204" pitchFamily="34" charset="0"/>
              </a:rPr>
              <a:t>aux utilisateurs. C’est le composant central </a:t>
            </a:r>
            <a:r>
              <a:rPr lang="fr-FR" sz="1800" b="1" dirty="0">
                <a:effectLst/>
                <a:latin typeface="Calibri" panose="020F0502020204030204" pitchFamily="34" charset="0"/>
                <a:ea typeface="Calibri" panose="020F0502020204030204" pitchFamily="34" charset="0"/>
                <a:cs typeface="Arial" panose="020B0604020202020204" pitchFamily="34" charset="0"/>
              </a:rPr>
              <a:t>auquel les agents rapportent</a:t>
            </a:r>
            <a:r>
              <a:rPr lang="fr-FR" sz="1800" dirty="0">
                <a:effectLst/>
                <a:latin typeface="Calibri" panose="020F0502020204030204" pitchFamily="34" charset="0"/>
                <a:ea typeface="Calibri" panose="020F0502020204030204" pitchFamily="34" charset="0"/>
                <a:cs typeface="Arial" panose="020B0604020202020204" pitchFamily="34" charset="0"/>
              </a:rPr>
              <a:t> des données sur la disponibilité et l’intégrité des systèmes.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Interface web : elle est fourni pour faciliter la configuration du serveur.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Agent : c’est l’</a:t>
            </a:r>
            <a:r>
              <a:rPr lang="fr-FR" sz="1800" dirty="0" err="1">
                <a:effectLst/>
                <a:latin typeface="Calibri" panose="020F0502020204030204" pitchFamily="34" charset="0"/>
                <a:ea typeface="Calibri" panose="020F0502020204030204" pitchFamily="34" charset="0"/>
                <a:cs typeface="Arial" panose="020B0604020202020204" pitchFamily="34" charset="0"/>
              </a:rPr>
              <a:t>element</a:t>
            </a:r>
            <a:r>
              <a:rPr lang="fr-FR" sz="1800" dirty="0">
                <a:effectLst/>
                <a:latin typeface="Calibri" panose="020F0502020204030204" pitchFamily="34" charset="0"/>
                <a:ea typeface="Calibri" panose="020F0502020204030204" pitchFamily="34" charset="0"/>
                <a:cs typeface="Arial" panose="020B0604020202020204" pitchFamily="34" charset="0"/>
              </a:rPr>
              <a:t> qui doit </a:t>
            </a:r>
            <a:r>
              <a:rPr lang="fr-FR" sz="1800" dirty="0" err="1">
                <a:effectLst/>
                <a:latin typeface="Calibri" panose="020F0502020204030204" pitchFamily="34" charset="0"/>
                <a:ea typeface="Calibri" panose="020F0502020204030204" pitchFamily="34" charset="0"/>
                <a:cs typeface="Arial" panose="020B0604020202020204" pitchFamily="34" charset="0"/>
              </a:rPr>
              <a:t>etre</a:t>
            </a:r>
            <a:r>
              <a:rPr lang="fr-FR" sz="1800" dirty="0">
                <a:effectLst/>
                <a:latin typeface="Calibri" panose="020F0502020204030204" pitchFamily="34" charset="0"/>
                <a:ea typeface="Calibri" panose="020F0502020204030204" pitchFamily="34" charset="0"/>
                <a:cs typeface="Arial" panose="020B0604020202020204" pitchFamily="34" charset="0"/>
              </a:rPr>
              <a:t> installer sur la machine a surveillé il permet de </a:t>
            </a:r>
            <a:r>
              <a:rPr lang="fr-FR" sz="1800" dirty="0" err="1">
                <a:effectLst/>
                <a:latin typeface="Calibri" panose="020F0502020204030204" pitchFamily="34" charset="0"/>
                <a:ea typeface="Calibri" panose="020F0502020204030204" pitchFamily="34" charset="0"/>
                <a:cs typeface="Arial" panose="020B0604020202020204" pitchFamily="34" charset="0"/>
              </a:rPr>
              <a:t>réccuperer</a:t>
            </a:r>
            <a:r>
              <a:rPr lang="fr-FR" sz="1800" dirty="0">
                <a:effectLst/>
                <a:latin typeface="Calibri" panose="020F0502020204030204" pitchFamily="34" charset="0"/>
                <a:ea typeface="Calibri" panose="020F0502020204030204" pitchFamily="34" charset="0"/>
                <a:cs typeface="Arial" panose="020B0604020202020204" pitchFamily="34" charset="0"/>
              </a:rPr>
              <a:t> les informations sur les </a:t>
            </a:r>
            <a:r>
              <a:rPr lang="fr-FR" sz="1800" dirty="0" err="1">
                <a:effectLst/>
                <a:latin typeface="Calibri" panose="020F0502020204030204" pitchFamily="34" charset="0"/>
                <a:ea typeface="Calibri" panose="020F0502020204030204" pitchFamily="34" charset="0"/>
                <a:cs typeface="Arial" panose="020B0604020202020204" pitchFamily="34" charset="0"/>
              </a:rPr>
              <a:t>metrique</a:t>
            </a:r>
            <a:r>
              <a:rPr lang="fr-FR" sz="1800" dirty="0">
                <a:effectLst/>
                <a:latin typeface="Calibri" panose="020F0502020204030204" pitchFamily="34" charset="0"/>
                <a:ea typeface="Calibri" panose="020F0502020204030204" pitchFamily="34" charset="0"/>
                <a:cs typeface="Arial" panose="020B0604020202020204" pitchFamily="34" charset="0"/>
              </a:rPr>
              <a:t> demandés et les transmet au serveur pour un traitement ultérieur.</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Zabbix Proxy est un composant de l'outil de surveillance open-source Zabbix. Il agit en tant qu'intermédiaire entre les agents de surveillance Zabbix et le serveur Zabbix central. Le rôle principal du proxy est de collecter des données de surveillance auprès des agents situés sur des réseaux distants ou des sites géographiquement dispersés, puis de les transmettre au serveur Zabbix.</a:t>
            </a:r>
            <a:endParaRPr lang="en-GB"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56" name="Google Shape;356;g2521ddec8ea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16</a:t>
            </a:fld>
            <a:endParaRPr/>
          </a:p>
        </p:txBody>
      </p:sp>
    </p:spTree>
    <p:extLst>
      <p:ext uri="{BB962C8B-B14F-4D97-AF65-F5344CB8AC3E}">
        <p14:creationId xmlns:p14="http://schemas.microsoft.com/office/powerpoint/2010/main" val="622054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528fd4f71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2528fd4f716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Il y a 2 acteur qui auront besoins de notre connecteur les clients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les membre de 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equipe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support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integration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398" name="Google Shape;398;g2528fd4f716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579bba093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2579bba0932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l’utilisateur peux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gerer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un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hoste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cette fonctionnalité peux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etre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etendu</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en sous fonctionnalité comme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cofigure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un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hoste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retourner la liste des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hoste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modifier est supprimer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Il peux aussi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gerer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les items donc il peut configurer modifier et supprimer un item</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Et aussi il peut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definir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les valeur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declenchement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des trigger et toutes ces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fonctionalité</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necessite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un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token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acces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token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necessaire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dans le cas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zabbix</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mais le cas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nagios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il utilise ce qu’on appelle la clé de l’api</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423" name="Google Shape;423;g2579bba0932_0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523b14e1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2523b14e1a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environemnt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sur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lequelle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on  a travaillé se compose de plusieurs serveur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payway</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proxy.</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Serveur </a:t>
            </a:r>
            <a:r>
              <a:rPr lang="fr-FR" sz="1800" dirty="0" err="1">
                <a:effectLst/>
                <a:latin typeface="Calibri" panose="020F0502020204030204" pitchFamily="34" charset="0"/>
                <a:ea typeface="Calibri" panose="020F0502020204030204" pitchFamily="34" charset="0"/>
                <a:cs typeface="Arial" panose="020B0604020202020204" pitchFamily="34" charset="0"/>
              </a:rPr>
              <a:t>Payway</a:t>
            </a:r>
            <a:r>
              <a:rPr lang="fr-FR" sz="1800" dirty="0">
                <a:effectLst/>
                <a:latin typeface="Calibri" panose="020F0502020204030204" pitchFamily="34" charset="0"/>
                <a:ea typeface="Calibri" panose="020F0502020204030204" pitchFamily="34" charset="0"/>
                <a:cs typeface="Arial" panose="020B0604020202020204" pitchFamily="34" charset="0"/>
              </a:rPr>
              <a:t> : Il s’agit d’un switch monétique qui joue un rôle central dans le traitement et le contrôle de flux de paiement. Ce serveur est équipé de fichiers JAR et des serveurs Tomcat, qui constituent les composants logiciels nécessaires au fonctionnement du système.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Serveur </a:t>
            </a:r>
            <a:r>
              <a:rPr lang="fr-FR" sz="1800" dirty="0" err="1">
                <a:effectLst/>
                <a:latin typeface="Calibri" panose="020F0502020204030204" pitchFamily="34" charset="0"/>
                <a:ea typeface="Calibri" panose="020F0502020204030204" pitchFamily="34" charset="0"/>
                <a:cs typeface="Arial" panose="020B0604020202020204" pitchFamily="34" charset="0"/>
              </a:rPr>
              <a:t>Payment</a:t>
            </a:r>
            <a:r>
              <a:rPr lang="fr-FR" sz="1800" dirty="0">
                <a:effectLst/>
                <a:latin typeface="Calibri" panose="020F0502020204030204" pitchFamily="34" charset="0"/>
                <a:ea typeface="Calibri" panose="020F0502020204030204" pitchFamily="34" charset="0"/>
                <a:cs typeface="Arial" panose="020B0604020202020204" pitchFamily="34" charset="0"/>
              </a:rPr>
              <a:t> : Ce serveur est également équipé de fichiers JAR et des serveurs </a:t>
            </a:r>
            <a:r>
              <a:rPr lang="fr-FR" sz="1800" dirty="0" err="1">
                <a:effectLst/>
                <a:latin typeface="Calibri" panose="020F0502020204030204" pitchFamily="34" charset="0"/>
                <a:ea typeface="Calibri" panose="020F0502020204030204" pitchFamily="34" charset="0"/>
                <a:cs typeface="Arial" panose="020B0604020202020204" pitchFamily="34" charset="0"/>
              </a:rPr>
              <a:t>tomcat</a:t>
            </a:r>
            <a:r>
              <a:rPr lang="fr-FR" sz="1800" dirty="0">
                <a:effectLst/>
                <a:latin typeface="Calibri" panose="020F0502020204030204" pitchFamily="34" charset="0"/>
                <a:ea typeface="Calibri" panose="020F0502020204030204" pitchFamily="34" charset="0"/>
                <a:cs typeface="Arial" panose="020B0604020202020204" pitchFamily="34" charset="0"/>
              </a:rPr>
              <a:t> est responsable de la communication avec les </a:t>
            </a:r>
            <a:r>
              <a:rPr lang="fr-FR" sz="1800" dirty="0" err="1">
                <a:effectLst/>
                <a:latin typeface="Calibri" panose="020F0502020204030204" pitchFamily="34" charset="0"/>
                <a:ea typeface="Calibri" panose="020F0502020204030204" pitchFamily="34" charset="0"/>
                <a:cs typeface="Arial" panose="020B0604020202020204" pitchFamily="34" charset="0"/>
              </a:rPr>
              <a:t>GABs</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a:solidFill>
                  <a:srgbClr val="70AD47"/>
                </a:solidFill>
                <a:effectLst/>
                <a:latin typeface="Calibri" panose="020F0502020204030204" pitchFamily="34" charset="0"/>
                <a:ea typeface="Calibri" panose="020F0502020204030204" pitchFamily="34" charset="0"/>
                <a:cs typeface="Arial" panose="020B0604020202020204" pitchFamily="34" charset="0"/>
              </a:rPr>
              <a:t> (Il utilise le protocole TCP/IP pour établir des connexions et échanger des données avec les GAB.) </a:t>
            </a:r>
            <a:r>
              <a:rPr lang="fr-FR" sz="1800" dirty="0">
                <a:effectLst/>
                <a:latin typeface="Calibri" panose="020F0502020204030204" pitchFamily="34" charset="0"/>
                <a:ea typeface="Calibri" panose="020F0502020204030204" pitchFamily="34" charset="0"/>
                <a:cs typeface="Arial" panose="020B0604020202020204" pitchFamily="34" charset="0"/>
              </a:rPr>
              <a:t>Le serveur </a:t>
            </a:r>
            <a:r>
              <a:rPr lang="fr-FR" sz="1800" dirty="0" err="1">
                <a:effectLst/>
                <a:latin typeface="Calibri" panose="020F0502020204030204" pitchFamily="34" charset="0"/>
                <a:ea typeface="Calibri" panose="020F0502020204030204" pitchFamily="34" charset="0"/>
                <a:cs typeface="Arial" panose="020B0604020202020204" pitchFamily="34" charset="0"/>
              </a:rPr>
              <a:t>Payment</a:t>
            </a:r>
            <a:r>
              <a:rPr lang="fr-FR" sz="1800" dirty="0">
                <a:effectLst/>
                <a:latin typeface="Calibri" panose="020F0502020204030204" pitchFamily="34" charset="0"/>
                <a:ea typeface="Calibri" panose="020F0502020204030204" pitchFamily="34" charset="0"/>
                <a:cs typeface="Arial" panose="020B0604020202020204" pitchFamily="34" charset="0"/>
              </a:rPr>
              <a:t> gère les transactions financières et </a:t>
            </a:r>
            <a:r>
              <a:rPr lang="fr-FR" sz="1800" b="1" dirty="0">
                <a:effectLst/>
                <a:latin typeface="Calibri" panose="020F0502020204030204" pitchFamily="34" charset="0"/>
                <a:ea typeface="Calibri" panose="020F0502020204030204" pitchFamily="34" charset="0"/>
                <a:cs typeface="Arial" panose="020B0604020202020204" pitchFamily="34" charset="0"/>
              </a:rPr>
              <a:t>assure la sécurité des échanges d’informations sensibles</a:t>
            </a:r>
            <a:r>
              <a:rPr lang="fr-FR" sz="1800" dirty="0">
                <a:effectLst/>
                <a:latin typeface="Calibri" panose="020F0502020204030204" pitchFamily="34" charset="0"/>
                <a:ea typeface="Calibri" panose="020F0502020204030204" pitchFamily="34" charset="0"/>
                <a:cs typeface="Arial" panose="020B0604020202020204" pitchFamily="34" charset="0"/>
              </a:rPr>
              <a: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effectLst/>
                <a:latin typeface="Calibri" panose="020F0502020204030204" pitchFamily="34" charset="0"/>
                <a:ea typeface="Calibri" panose="020F0502020204030204" pitchFamily="34" charset="0"/>
                <a:cs typeface="Arial" panose="020B0604020202020204" pitchFamily="34" charset="0"/>
              </a:rPr>
              <a:t>Serveur Proxy :Ce serveur agit comme </a:t>
            </a:r>
            <a:r>
              <a:rPr lang="fr-FR" sz="1800" b="1" dirty="0">
                <a:effectLst/>
                <a:latin typeface="Calibri" panose="020F0502020204030204" pitchFamily="34" charset="0"/>
                <a:ea typeface="Calibri" panose="020F0502020204030204" pitchFamily="34" charset="0"/>
                <a:cs typeface="Arial" panose="020B0604020202020204" pitchFamily="34" charset="0"/>
              </a:rPr>
              <a:t>une passerelle entre votre environnement de projet et l’extérieur</a:t>
            </a:r>
            <a:r>
              <a:rPr lang="fr-FR" sz="1800" dirty="0">
                <a:effectLst/>
                <a:latin typeface="Calibri" panose="020F0502020204030204" pitchFamily="34" charset="0"/>
                <a:ea typeface="Calibri" panose="020F0502020204030204" pitchFamily="34" charset="0"/>
                <a:cs typeface="Arial" panose="020B0604020202020204" pitchFamily="34" charset="0"/>
              </a:rPr>
              <a:t>. Il contient également des fichiers </a:t>
            </a:r>
            <a:r>
              <a:rPr lang="fr-FR" sz="1800" b="1" dirty="0">
                <a:effectLst/>
                <a:latin typeface="Calibri" panose="020F0502020204030204" pitchFamily="34" charset="0"/>
                <a:ea typeface="Calibri" panose="020F0502020204030204" pitchFamily="34" charset="0"/>
                <a:cs typeface="Arial" panose="020B0604020202020204" pitchFamily="34" charset="0"/>
              </a:rPr>
              <a:t>WAR</a:t>
            </a:r>
            <a:r>
              <a:rPr lang="fr-FR" sz="1800" dirty="0">
                <a:effectLst/>
                <a:latin typeface="Calibri" panose="020F0502020204030204" pitchFamily="34" charset="0"/>
                <a:ea typeface="Calibri" panose="020F0502020204030204" pitchFamily="34" charset="0"/>
                <a:cs typeface="Arial" panose="020B0604020202020204" pitchFamily="34" charset="0"/>
              </a:rPr>
              <a:t> et </a:t>
            </a:r>
            <a:r>
              <a:rPr lang="fr-FR" sz="1800" b="1" dirty="0">
                <a:effectLst/>
                <a:latin typeface="Calibri" panose="020F0502020204030204" pitchFamily="34" charset="0"/>
                <a:ea typeface="Calibri" panose="020F0502020204030204" pitchFamily="34" charset="0"/>
                <a:cs typeface="Arial" panose="020B0604020202020204" pitchFamily="34" charset="0"/>
              </a:rPr>
              <a:t>communique avec divers </a:t>
            </a:r>
            <a:r>
              <a:rPr lang="fr-FR" sz="1800" dirty="0">
                <a:effectLst/>
                <a:latin typeface="Calibri" panose="020F0502020204030204" pitchFamily="34" charset="0"/>
                <a:ea typeface="Calibri" panose="020F0502020204030204" pitchFamily="34" charset="0"/>
                <a:cs typeface="Arial" panose="020B0604020202020204" pitchFamily="34" charset="0"/>
              </a:rPr>
              <a:t>processus, (tels que les services de messagerie mobile et SMS.) </a:t>
            </a:r>
            <a:r>
              <a:rPr lang="fr-FR" sz="1800" b="1" dirty="0">
                <a:effectLst/>
                <a:latin typeface="Calibri" panose="020F0502020204030204" pitchFamily="34" charset="0"/>
                <a:ea typeface="Calibri" panose="020F0502020204030204" pitchFamily="34" charset="0"/>
                <a:cs typeface="Arial" panose="020B0604020202020204" pitchFamily="34" charset="0"/>
              </a:rPr>
              <a:t>Le serveur Proxy permet de gérer les communications externes et d’assurer la sécurité en filtrant les requêtes entrantes et sortantes</a:t>
            </a: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Notre </a:t>
            </a:r>
            <a:r>
              <a:rPr lang="en-GB" dirty="0" err="1"/>
              <a:t>objectif</a:t>
            </a:r>
            <a:r>
              <a:rPr lang="en-GB" dirty="0"/>
              <a:t> </a:t>
            </a:r>
            <a:r>
              <a:rPr lang="en-GB" dirty="0" err="1"/>
              <a:t>est</a:t>
            </a:r>
            <a:r>
              <a:rPr lang="en-GB" dirty="0"/>
              <a:t> de </a:t>
            </a:r>
            <a:r>
              <a:rPr lang="en-GB" dirty="0" err="1"/>
              <a:t>pouvoir</a:t>
            </a:r>
            <a:r>
              <a:rPr lang="en-GB" dirty="0"/>
              <a:t> </a:t>
            </a:r>
            <a:r>
              <a:rPr lang="en-GB" dirty="0" err="1"/>
              <a:t>surveillé</a:t>
            </a:r>
            <a:r>
              <a:rPr lang="en-GB" dirty="0"/>
              <a:t> la </a:t>
            </a:r>
            <a:r>
              <a:rPr lang="en-GB" dirty="0" err="1"/>
              <a:t>partie</a:t>
            </a:r>
            <a:r>
              <a:rPr lang="en-GB" dirty="0"/>
              <a:t> infrastructure : RAM, CPU, disk dur , et la </a:t>
            </a:r>
            <a:r>
              <a:rPr lang="en-GB" dirty="0" err="1"/>
              <a:t>partie</a:t>
            </a:r>
            <a:r>
              <a:rPr lang="en-GB" dirty="0"/>
              <a:t> applicative : HEAP, </a:t>
            </a:r>
            <a:r>
              <a:rPr lang="en-GB" dirty="0" err="1"/>
              <a:t>nbre</a:t>
            </a:r>
            <a:r>
              <a:rPr lang="en-GB" dirty="0"/>
              <a:t> </a:t>
            </a:r>
            <a:r>
              <a:rPr lang="en-GB" dirty="0" err="1"/>
              <a:t>classe</a:t>
            </a:r>
            <a:r>
              <a:rPr lang="en-GB" dirty="0"/>
              <a:t>, </a:t>
            </a:r>
            <a:r>
              <a:rPr lang="en-GB" dirty="0" err="1"/>
              <a:t>nbre</a:t>
            </a:r>
            <a:r>
              <a:rPr lang="en-GB" dirty="0"/>
              <a:t> thread.</a:t>
            </a:r>
            <a:endParaRPr dirty="0"/>
          </a:p>
        </p:txBody>
      </p:sp>
      <p:sp>
        <p:nvSpPr>
          <p:cNvPr id="463" name="Google Shape;463;g2523b14e1ab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2d0032554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g22d00325540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(10s)  00.20-&gt; 00:30 Dans cette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presentattion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on va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commancer</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par une introduction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aprs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context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generale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puis analyse et conception,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etude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technique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realisation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enfin conclusion et perspective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104" name="Google Shape;104;g22d00325540_0_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56fbcac1d2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256fbcac1d2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Passant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maintenat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 l’architecture du module</a:t>
            </a:r>
            <a:br>
              <a:rPr lang="fr-FR" sz="1800" dirty="0">
                <a:solidFill>
                  <a:srgbClr val="4145A6"/>
                </a:solidFill>
                <a:effectLst/>
                <a:latin typeface="Work Sans" pitchFamily="2" charset="0"/>
                <a:ea typeface="Calibri" panose="020F0502020204030204" pitchFamily="34" charset="0"/>
                <a:cs typeface="Arial" panose="020B0604020202020204" pitchFamily="34" charset="0"/>
              </a:rPr>
            </a:br>
            <a:r>
              <a:rPr lang="fr-FR" sz="1800" dirty="0">
                <a:effectLst/>
                <a:latin typeface="Calibri" panose="020F0502020204030204" pitchFamily="34" charset="0"/>
                <a:ea typeface="Calibri" panose="020F0502020204030204" pitchFamily="34" charset="0"/>
                <a:cs typeface="Arial" panose="020B0604020202020204" pitchFamily="34" charset="0"/>
              </a:rPr>
              <a:t>L’applicatif </a:t>
            </a:r>
            <a:r>
              <a:rPr lang="fr-FR" sz="1800" dirty="0" err="1">
                <a:effectLst/>
                <a:latin typeface="Calibri" panose="020F0502020204030204" pitchFamily="34" charset="0"/>
                <a:ea typeface="Calibri" panose="020F0502020204030204" pitchFamily="34" charset="0"/>
                <a:cs typeface="Arial" panose="020B0604020202020204" pitchFamily="34" charset="0"/>
              </a:rPr>
              <a:t>core</a:t>
            </a:r>
            <a:r>
              <a:rPr lang="fr-FR" sz="1800" dirty="0">
                <a:effectLst/>
                <a:latin typeface="Calibri" panose="020F0502020204030204" pitchFamily="34" charset="0"/>
                <a:ea typeface="Calibri" panose="020F0502020204030204" pitchFamily="34" charset="0"/>
                <a:cs typeface="Arial" panose="020B0604020202020204" pitchFamily="34" charset="0"/>
              </a:rPr>
              <a:t> est le noyau du module </a:t>
            </a:r>
            <a:r>
              <a:rPr lang="fr-FR" sz="1800" dirty="0" err="1">
                <a:effectLst/>
                <a:latin typeface="Calibri" panose="020F0502020204030204" pitchFamily="34" charset="0"/>
                <a:ea typeface="Calibri" panose="020F0502020204030204" pitchFamily="34" charset="0"/>
                <a:cs typeface="Arial" panose="020B0604020202020204" pitchFamily="34" charset="0"/>
              </a:rPr>
              <a:t>Paymonitor</a:t>
            </a:r>
            <a:r>
              <a:rPr lang="fr-FR" sz="1800" dirty="0">
                <a:effectLst/>
                <a:latin typeface="Calibri" panose="020F0502020204030204" pitchFamily="34" charset="0"/>
                <a:ea typeface="Calibri" panose="020F0502020204030204" pitchFamily="34" charset="0"/>
                <a:cs typeface="Arial" panose="020B0604020202020204" pitchFamily="34" charset="0"/>
              </a:rPr>
              <a:t>, responsable de récupérer les données de configuration à partir des interfaces de </a:t>
            </a:r>
            <a:r>
              <a:rPr lang="fr-FR" sz="1800" dirty="0" err="1">
                <a:effectLst/>
                <a:latin typeface="Calibri" panose="020F0502020204030204" pitchFamily="34" charset="0"/>
                <a:ea typeface="Calibri" panose="020F0502020204030204" pitchFamily="34" charset="0"/>
                <a:cs typeface="Arial" panose="020B0604020202020204" pitchFamily="34" charset="0"/>
              </a:rPr>
              <a:t>Payway</a:t>
            </a:r>
            <a:r>
              <a:rPr lang="fr-FR" sz="1800" dirty="0">
                <a:effectLst/>
                <a:latin typeface="Calibri" panose="020F0502020204030204" pitchFamily="34" charset="0"/>
                <a:ea typeface="Calibri" panose="020F0502020204030204" pitchFamily="34" charset="0"/>
                <a:cs typeface="Arial" panose="020B0604020202020204" pitchFamily="34" charset="0"/>
              </a:rPr>
              <a:t> et de les stocker dans la base de données. Il traite ensuite les requêtes et détermine le connecteur approprié (connecteur Zabbix ou connecteur Nagios XI) chargé de les recevoir et de les envoyer vers le serveur de monitoring.</a:t>
            </a:r>
          </a:p>
          <a:p>
            <a:pPr>
              <a:lnSpc>
                <a:spcPct val="107000"/>
              </a:lnSpc>
              <a:spcAft>
                <a:spcPts val="800"/>
              </a:spcAft>
            </a:pPr>
            <a:endParaRPr lang="fr-FR" sz="2800" dirty="0"/>
          </a:p>
          <a:p>
            <a:pPr>
              <a:lnSpc>
                <a:spcPct val="107000"/>
              </a:lnSpc>
              <a:spcAft>
                <a:spcPts val="800"/>
              </a:spcAft>
            </a:pPr>
            <a:r>
              <a:rPr lang="fr-FR" sz="2800" dirty="0"/>
              <a:t>L’applicatif </a:t>
            </a:r>
            <a:r>
              <a:rPr lang="fr-FR" sz="2800" dirty="0" err="1"/>
              <a:t>core</a:t>
            </a:r>
            <a:r>
              <a:rPr lang="fr-FR" sz="2800" dirty="0"/>
              <a:t> agit comme un intermédiaire entre les interfaces de </a:t>
            </a:r>
            <a:r>
              <a:rPr lang="fr-FR" sz="2800" dirty="0" err="1"/>
              <a:t>Payway</a:t>
            </a:r>
            <a:r>
              <a:rPr lang="fr-FR" sz="2800" dirty="0"/>
              <a:t>, la base</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2800" dirty="0"/>
              <a:t>de données et les connecteurs de monitoring, en coordonnant la récupération des données de configuration et le routage approprié des requêtes vers le connecteur approprié. </a:t>
            </a:r>
          </a:p>
          <a:p>
            <a:pPr>
              <a:lnSpc>
                <a:spcPct val="107000"/>
              </a:lnSpc>
              <a:spcAft>
                <a:spcPts val="800"/>
              </a:spcAft>
            </a:pPr>
            <a:endParaRPr lang="fr-FR"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84" name="Google Shape;484;g256fbcac1d2_1_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4a7d0128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24a7d012871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03" name="Google Shape;903;g24a7d012871_0_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4a7d0128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g24a7d012871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g24a7d012871_0_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22</a:t>
            </a:fld>
            <a:endParaRPr/>
          </a:p>
        </p:txBody>
      </p:sp>
    </p:spTree>
    <p:extLst>
      <p:ext uri="{BB962C8B-B14F-4D97-AF65-F5344CB8AC3E}">
        <p14:creationId xmlns:p14="http://schemas.microsoft.com/office/powerpoint/2010/main" val="301412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a317d8f5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24a317d8f5f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6" name="Google Shape;526;g24a317d8f5f_0_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4b36bf49d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g24b36bf49d8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6" name="Google Shape;546;g24b36bf49d8_0_1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C’est</a:t>
            </a:r>
            <a:r>
              <a:rPr lang="en-GB" dirty="0"/>
              <a:t> un </a:t>
            </a:r>
            <a:r>
              <a:rPr lang="en-GB" dirty="0" err="1"/>
              <a:t>exemple</a:t>
            </a:r>
            <a:r>
              <a:rPr lang="en-GB" dirty="0"/>
              <a:t> de configuration d’un host qui sera </a:t>
            </a:r>
            <a:r>
              <a:rPr lang="en-GB" dirty="0" err="1"/>
              <a:t>surveillé</a:t>
            </a:r>
            <a:r>
              <a:rPr lang="en-GB" dirty="0"/>
              <a:t> </a:t>
            </a:r>
            <a:r>
              <a:rPr lang="en-GB" dirty="0" err="1"/>
              <a:t>atracvers</a:t>
            </a:r>
            <a:r>
              <a:rPr lang="en-GB" dirty="0"/>
              <a:t> </a:t>
            </a:r>
            <a:r>
              <a:rPr lang="en-GB" dirty="0" err="1"/>
              <a:t>jmx</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Aprés</a:t>
            </a:r>
            <a:r>
              <a:rPr lang="en-GB" dirty="0"/>
              <a:t> </a:t>
            </a:r>
            <a:r>
              <a:rPr lang="en-GB" dirty="0" err="1"/>
              <a:t>avoir</a:t>
            </a:r>
            <a:r>
              <a:rPr lang="en-GB" dirty="0"/>
              <a:t> configure </a:t>
            </a:r>
            <a:r>
              <a:rPr lang="en-GB" dirty="0" err="1"/>
              <a:t>tous</a:t>
            </a:r>
            <a:r>
              <a:rPr lang="en-GB" dirty="0"/>
              <a:t> les hosts on a </a:t>
            </a:r>
            <a:r>
              <a:rPr lang="en-GB" dirty="0" err="1"/>
              <a:t>obtenu</a:t>
            </a:r>
            <a:r>
              <a:rPr lang="en-GB" dirty="0"/>
              <a:t> le </a:t>
            </a:r>
            <a:r>
              <a:rPr lang="en-GB" dirty="0" err="1"/>
              <a:t>résultats</a:t>
            </a:r>
            <a:r>
              <a:rPr lang="en-GB" dirty="0"/>
              <a:t> </a:t>
            </a:r>
            <a:r>
              <a:rPr lang="en-GB" dirty="0" err="1"/>
              <a:t>suivants</a:t>
            </a:r>
            <a:r>
              <a:rPr lang="en-GB" dirty="0"/>
              <a:t> </a:t>
            </a:r>
            <a:r>
              <a:rPr lang="en-GB" dirty="0" err="1"/>
              <a:t>donc</a:t>
            </a:r>
            <a:r>
              <a:rPr lang="en-GB" dirty="0"/>
              <a:t> </a:t>
            </a:r>
            <a:r>
              <a:rPr lang="en-GB" dirty="0" err="1"/>
              <a:t>comme</a:t>
            </a:r>
            <a:r>
              <a:rPr lang="en-GB" dirty="0"/>
              <a:t> </a:t>
            </a:r>
            <a:r>
              <a:rPr lang="en-GB" dirty="0" err="1"/>
              <a:t>vous</a:t>
            </a:r>
            <a:r>
              <a:rPr lang="en-GB" dirty="0"/>
              <a:t> le </a:t>
            </a:r>
            <a:r>
              <a:rPr lang="en-GB" dirty="0" err="1"/>
              <a:t>pouvez</a:t>
            </a:r>
            <a:r>
              <a:rPr lang="en-GB" dirty="0"/>
              <a:t> </a:t>
            </a:r>
            <a:r>
              <a:rPr lang="en-GB" dirty="0" err="1"/>
              <a:t>remarquer</a:t>
            </a:r>
            <a:r>
              <a:rPr lang="en-GB" dirty="0"/>
              <a:t> les </a:t>
            </a:r>
            <a:r>
              <a:rPr lang="en-GB" dirty="0" err="1"/>
              <a:t>composant</a:t>
            </a:r>
            <a:r>
              <a:rPr lang="en-GB" dirty="0"/>
              <a:t> du </a:t>
            </a:r>
            <a:r>
              <a:rPr lang="en-GB" dirty="0" err="1"/>
              <a:t>srve</a:t>
            </a:r>
            <a:r>
              <a:rPr lang="en-GB" dirty="0"/>
              <a:t>…</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extLst>
      <p:ext uri="{BB962C8B-B14F-4D97-AF65-F5344CB8AC3E}">
        <p14:creationId xmlns:p14="http://schemas.microsoft.com/office/powerpoint/2010/main" val="2413782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27</a:t>
            </a:fld>
            <a:endParaRPr/>
          </a:p>
        </p:txBody>
      </p:sp>
    </p:spTree>
    <p:extLst>
      <p:ext uri="{BB962C8B-B14F-4D97-AF65-F5344CB8AC3E}">
        <p14:creationId xmlns:p14="http://schemas.microsoft.com/office/powerpoint/2010/main" val="2547613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28</a:t>
            </a:fld>
            <a:endParaRPr/>
          </a:p>
        </p:txBody>
      </p:sp>
    </p:spTree>
    <p:extLst>
      <p:ext uri="{BB962C8B-B14F-4D97-AF65-F5344CB8AC3E}">
        <p14:creationId xmlns:p14="http://schemas.microsoft.com/office/powerpoint/2010/main" val="86302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29</a:t>
            </a:fld>
            <a:endParaRPr/>
          </a:p>
        </p:txBody>
      </p:sp>
    </p:spTree>
    <p:extLst>
      <p:ext uri="{BB962C8B-B14F-4D97-AF65-F5344CB8AC3E}">
        <p14:creationId xmlns:p14="http://schemas.microsoft.com/office/powerpoint/2010/main" val="218259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introduction</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Alors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commancant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par une petite introduction sur la surveillance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la surveillance informatique a pour but d’assurer la disponibilité ainsi que la performance </a:t>
            </a:r>
            <a:r>
              <a:rPr lang="fr-FR" sz="1800" b="0" i="0" u="sng" strike="noStrike" cap="none" dirty="0">
                <a:solidFill>
                  <a:srgbClr val="0000FF"/>
                </a:solidFill>
                <a:effectLst/>
                <a:latin typeface="Work Sans" pitchFamily="2" charset="0"/>
                <a:ea typeface="Calibri" panose="020F0502020204030204" pitchFamily="34" charset="0"/>
                <a:cs typeface="Arial" panose="020B0604020202020204" pitchFamily="34" charset="0"/>
                <a:sym typeface="Calibri"/>
              </a:rPr>
              <a:t>des logiciels et équipements physiques comme serveurs les  routeurs </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qui composent l’infrastructure informatique d’une entreprise. </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Elle  permet également d’optimiser le SI de manière générale et de fournir des renseignements précis sur les problèmes et les situations qui se remarquent au niveau de l’infrastructure informatique.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En effet, la </a:t>
            </a:r>
            <a:r>
              <a:rPr lang="fr-FR" sz="1800" b="1" dirty="0">
                <a:solidFill>
                  <a:srgbClr val="4145A6"/>
                </a:solidFill>
                <a:effectLst/>
                <a:latin typeface="Work Sans" pitchFamily="2" charset="0"/>
                <a:ea typeface="Calibri" panose="020F0502020204030204" pitchFamily="34" charset="0"/>
                <a:cs typeface="Arial" panose="020B0604020202020204" pitchFamily="34" charset="0"/>
              </a:rPr>
              <a:t>mise en place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d’une surveillance permanente des ressources IT permet d’anticiper d’éventuelles anomalies et de déployer au plus vite une solution adaptée pour limiter les impacts et éviter que le problème ne se déclare.</a:t>
            </a: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 La </a:t>
            </a:r>
            <a:r>
              <a:rPr lang="fr-FR" sz="1800" u="sng" dirty="0">
                <a:solidFill>
                  <a:srgbClr val="0000FF"/>
                </a:solidFill>
                <a:effectLst/>
                <a:latin typeface="Work Sans" pitchFamily="2" charset="0"/>
                <a:ea typeface="Calibri" panose="020F0502020204030204" pitchFamily="34" charset="0"/>
                <a:cs typeface="Arial" panose="020B0604020202020204" pitchFamily="34" charset="0"/>
                <a:hlinkClick r:id="rId3"/>
              </a:rPr>
              <a:t>supervision informatique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le moyen de surveiller infrastructure et réseaux pour se prémunir efficacement des pannes. Aussi elle aide au prise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dècision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en cas de problème. </a:t>
            </a:r>
            <a:endParaRPr dirty="0"/>
          </a:p>
        </p:txBody>
      </p:sp>
      <p:sp>
        <p:nvSpPr>
          <p:cNvPr id="127" name="Google Shape;12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C’est</a:t>
            </a:r>
            <a:r>
              <a:rPr lang="en-GB" dirty="0"/>
              <a:t> un </a:t>
            </a:r>
            <a:r>
              <a:rPr lang="en-GB" dirty="0" err="1"/>
              <a:t>exemple</a:t>
            </a:r>
            <a:r>
              <a:rPr lang="en-GB" dirty="0"/>
              <a:t> de configuration d’un trigger qui sera </a:t>
            </a:r>
            <a:r>
              <a:rPr lang="en-GB" dirty="0" err="1"/>
              <a:t>declenché</a:t>
            </a:r>
            <a:r>
              <a:rPr lang="en-GB" dirty="0"/>
              <a:t> </a:t>
            </a:r>
            <a:r>
              <a:rPr lang="en-GB" dirty="0" err="1"/>
              <a:t>si</a:t>
            </a:r>
            <a:r>
              <a:rPr lang="en-GB" dirty="0"/>
              <a:t> la </a:t>
            </a:r>
            <a:r>
              <a:rPr lang="en-GB" dirty="0" err="1"/>
              <a:t>consomation</a:t>
            </a:r>
            <a:r>
              <a:rPr lang="en-GB" dirty="0"/>
              <a:t> de la RAM </a:t>
            </a:r>
            <a:r>
              <a:rPr lang="en-GB" dirty="0" err="1"/>
              <a:t>depasse</a:t>
            </a:r>
            <a:r>
              <a:rPr lang="en-GB" dirty="0"/>
              <a:t> 70 avec le </a:t>
            </a:r>
            <a:r>
              <a:rPr lang="en-GB" dirty="0" err="1"/>
              <a:t>dgré</a:t>
            </a:r>
            <a:r>
              <a:rPr lang="en-GB" dirty="0"/>
              <a:t> de </a:t>
            </a:r>
            <a:r>
              <a:rPr lang="en-GB" dirty="0" err="1"/>
              <a:t>gravité</a:t>
            </a:r>
            <a:r>
              <a:rPr lang="en-GB" dirty="0"/>
              <a:t> </a:t>
            </a:r>
            <a:r>
              <a:rPr lang="en-GB" dirty="0" err="1"/>
              <a:t>d’erreur</a:t>
            </a:r>
            <a:r>
              <a:rPr lang="en-GB" dirty="0"/>
              <a:t> high</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30</a:t>
            </a:fld>
            <a:endParaRPr/>
          </a:p>
        </p:txBody>
      </p:sp>
    </p:spTree>
    <p:extLst>
      <p:ext uri="{BB962C8B-B14F-4D97-AF65-F5344CB8AC3E}">
        <p14:creationId xmlns:p14="http://schemas.microsoft.com/office/powerpoint/2010/main" val="3744152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Aprés</a:t>
            </a:r>
            <a:r>
              <a:rPr lang="en-GB" dirty="0"/>
              <a:t> le </a:t>
            </a:r>
            <a:r>
              <a:rPr lang="en-GB" dirty="0" err="1"/>
              <a:t>declenchement</a:t>
            </a:r>
            <a:r>
              <a:rPr lang="en-GB" dirty="0"/>
              <a:t> d’un trigger il sera </a:t>
            </a:r>
            <a:r>
              <a:rPr lang="en-GB" dirty="0" err="1"/>
              <a:t>présenté</a:t>
            </a:r>
            <a:r>
              <a:rPr lang="en-GB" dirty="0"/>
              <a:t> dans </a:t>
            </a:r>
            <a:r>
              <a:rPr lang="en-GB" dirty="0" err="1"/>
              <a:t>l’interface</a:t>
            </a:r>
            <a:r>
              <a:rPr lang="en-GB" dirty="0"/>
              <a:t> de Zabbix sous la </a:t>
            </a:r>
            <a:r>
              <a:rPr lang="en-GB" dirty="0" err="1"/>
              <a:t>forme</a:t>
            </a:r>
            <a:r>
              <a:rPr lang="en-GB" dirty="0"/>
              <a:t> </a:t>
            </a:r>
            <a:r>
              <a:rPr lang="en-GB" dirty="0" err="1"/>
              <a:t>suivante</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4289083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Si un trigger </a:t>
            </a:r>
            <a:r>
              <a:rPr lang="en-GB" dirty="0" err="1"/>
              <a:t>est</a:t>
            </a:r>
            <a:r>
              <a:rPr lang="en-GB" dirty="0"/>
              <a:t> </a:t>
            </a:r>
            <a:r>
              <a:rPr lang="en-GB" dirty="0" err="1"/>
              <a:t>déclenché</a:t>
            </a:r>
            <a:r>
              <a:rPr lang="en-GB" dirty="0"/>
              <a:t> les </a:t>
            </a:r>
            <a:r>
              <a:rPr lang="en-GB" dirty="0" err="1"/>
              <a:t>utilisateurs</a:t>
            </a:r>
            <a:r>
              <a:rPr lang="en-GB" dirty="0"/>
              <a:t> </a:t>
            </a:r>
            <a:r>
              <a:rPr lang="en-GB" dirty="0" err="1"/>
              <a:t>seront</a:t>
            </a:r>
            <a:r>
              <a:rPr lang="en-GB" dirty="0"/>
              <a:t> notifier par mail</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30623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C’est</a:t>
            </a:r>
            <a:r>
              <a:rPr lang="en-GB" dirty="0"/>
              <a:t> un </a:t>
            </a:r>
            <a:r>
              <a:rPr lang="en-GB" dirty="0" err="1"/>
              <a:t>exemple</a:t>
            </a:r>
            <a:r>
              <a:rPr lang="en-GB" dirty="0"/>
              <a:t> de surveillance d’un </a:t>
            </a:r>
            <a:r>
              <a:rPr lang="en-GB" dirty="0" err="1"/>
              <a:t>fichiers</a:t>
            </a:r>
            <a:r>
              <a:rPr lang="en-GB" dirty="0"/>
              <a:t> log et dans </a:t>
            </a:r>
            <a:r>
              <a:rPr lang="en-GB" dirty="0" err="1"/>
              <a:t>cette</a:t>
            </a:r>
            <a:r>
              <a:rPr lang="en-GB" dirty="0"/>
              <a:t> </a:t>
            </a:r>
            <a:r>
              <a:rPr lang="en-GB" dirty="0" err="1"/>
              <a:t>exemple</a:t>
            </a:r>
            <a:r>
              <a:rPr lang="en-GB" dirty="0"/>
              <a:t> on a </a:t>
            </a:r>
            <a:r>
              <a:rPr lang="en-GB" dirty="0" err="1"/>
              <a:t>essayé</a:t>
            </a:r>
            <a:r>
              <a:rPr lang="en-GB" dirty="0"/>
              <a:t> de filter le </a:t>
            </a:r>
            <a:r>
              <a:rPr lang="en-GB" dirty="0" err="1"/>
              <a:t>résultas</a:t>
            </a:r>
            <a:r>
              <a:rPr lang="en-GB" dirty="0"/>
              <a:t> et </a:t>
            </a:r>
            <a:r>
              <a:rPr lang="en-GB" dirty="0" err="1"/>
              <a:t>m’affiché</a:t>
            </a:r>
            <a:r>
              <a:rPr lang="en-GB" dirty="0"/>
              <a:t> que les </a:t>
            </a:r>
            <a:r>
              <a:rPr lang="en-GB" dirty="0" err="1"/>
              <a:t>ligne</a:t>
            </a:r>
            <a:r>
              <a:rPr lang="en-GB" dirty="0"/>
              <a:t> des exception des </a:t>
            </a:r>
            <a:r>
              <a:rPr lang="en-GB" dirty="0" err="1"/>
              <a:t>erreurs</a:t>
            </a:r>
            <a:r>
              <a:rPr lang="en-GB" dirty="0"/>
              <a:t> et de warning</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3892158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C’est</a:t>
            </a:r>
            <a:r>
              <a:rPr lang="en-GB" dirty="0"/>
              <a:t> le dashboard </a:t>
            </a:r>
            <a:r>
              <a:rPr lang="en-GB" dirty="0" err="1"/>
              <a:t>personalisé</a:t>
            </a:r>
            <a:r>
              <a:rPr lang="en-GB" dirty="0"/>
              <a:t> qui nous </a:t>
            </a:r>
            <a:r>
              <a:rPr lang="en-GB" dirty="0" err="1"/>
              <a:t>permet</a:t>
            </a:r>
            <a:r>
              <a:rPr lang="en-GB" dirty="0"/>
              <a:t> de visualiser les different </a:t>
            </a:r>
            <a:r>
              <a:rPr lang="en-GB" dirty="0" err="1"/>
              <a:t>métrique</a:t>
            </a:r>
            <a:r>
              <a:rPr lang="en-GB" dirty="0"/>
              <a:t> </a:t>
            </a:r>
            <a:r>
              <a:rPr lang="en-GB" dirty="0" err="1"/>
              <a:t>qu’on</a:t>
            </a:r>
            <a:r>
              <a:rPr lang="en-GB" dirty="0"/>
              <a:t> a </a:t>
            </a:r>
            <a:r>
              <a:rPr lang="en-GB" dirty="0" err="1"/>
              <a:t>surveillé</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75312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35</a:t>
            </a:fld>
            <a:endParaRPr/>
          </a:p>
        </p:txBody>
      </p:sp>
    </p:spTree>
    <p:extLst>
      <p:ext uri="{BB962C8B-B14F-4D97-AF65-F5344CB8AC3E}">
        <p14:creationId xmlns:p14="http://schemas.microsoft.com/office/powerpoint/2010/main" val="22897883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Cette</a:t>
            </a:r>
            <a:r>
              <a:rPr lang="en-GB" dirty="0"/>
              <a:t> endpoint </a:t>
            </a:r>
            <a:r>
              <a:rPr lang="en-GB" dirty="0" err="1"/>
              <a:t>permet</a:t>
            </a:r>
            <a:r>
              <a:rPr lang="en-GB" dirty="0"/>
              <a:t> de </a:t>
            </a:r>
            <a:r>
              <a:rPr lang="en-GB" dirty="0" err="1"/>
              <a:t>creer</a:t>
            </a:r>
            <a:r>
              <a:rPr lang="en-GB" dirty="0"/>
              <a:t> un host au </a:t>
            </a:r>
            <a:r>
              <a:rPr lang="en-GB" dirty="0" err="1"/>
              <a:t>niveau</a:t>
            </a:r>
            <a:r>
              <a:rPr lang="en-GB" dirty="0"/>
              <a:t> du </a:t>
            </a:r>
            <a:r>
              <a:rPr lang="en-GB" dirty="0" err="1"/>
              <a:t>serveur</a:t>
            </a:r>
            <a:r>
              <a:rPr lang="en-GB" dirty="0"/>
              <a:t> , pour la tester on a </a:t>
            </a:r>
            <a:r>
              <a:rPr lang="en-GB" dirty="0" err="1"/>
              <a:t>creer</a:t>
            </a:r>
            <a:r>
              <a:rPr lang="en-GB" dirty="0"/>
              <a:t> un </a:t>
            </a:r>
            <a:r>
              <a:rPr lang="en-GB" dirty="0" err="1"/>
              <a:t>objet</a:t>
            </a:r>
            <a:r>
              <a:rPr lang="en-GB" dirty="0"/>
              <a:t> request qui respect la meme </a:t>
            </a:r>
            <a:r>
              <a:rPr lang="en-GB" dirty="0" err="1"/>
              <a:t>forme</a:t>
            </a:r>
            <a:r>
              <a:rPr lang="en-GB" dirty="0"/>
              <a:t> de </a:t>
            </a:r>
            <a:r>
              <a:rPr lang="en-GB" dirty="0" err="1"/>
              <a:t>l’object</a:t>
            </a:r>
            <a:r>
              <a:rPr lang="en-GB" dirty="0"/>
              <a:t> qui sera </a:t>
            </a:r>
            <a:r>
              <a:rPr lang="en-GB" dirty="0" err="1"/>
              <a:t>envoyer</a:t>
            </a:r>
            <a:r>
              <a:rPr lang="en-GB" dirty="0"/>
              <a:t> par </a:t>
            </a:r>
            <a:r>
              <a:rPr lang="en-GB" dirty="0" err="1"/>
              <a:t>l’applicative</a:t>
            </a:r>
            <a:r>
              <a:rPr lang="en-GB" dirty="0"/>
              <a:t> core</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36</a:t>
            </a:fld>
            <a:endParaRPr/>
          </a:p>
        </p:txBody>
      </p:sp>
    </p:spTree>
    <p:extLst>
      <p:ext uri="{BB962C8B-B14F-4D97-AF65-F5344CB8AC3E}">
        <p14:creationId xmlns:p14="http://schemas.microsoft.com/office/powerpoint/2010/main" val="3110897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Cette</a:t>
            </a:r>
            <a:r>
              <a:rPr lang="en-GB" dirty="0"/>
              <a:t> endpoint </a:t>
            </a:r>
            <a:r>
              <a:rPr lang="en-GB" dirty="0" err="1"/>
              <a:t>permet</a:t>
            </a:r>
            <a:r>
              <a:rPr lang="en-GB" dirty="0"/>
              <a:t> de </a:t>
            </a:r>
            <a:r>
              <a:rPr lang="en-GB" dirty="0" err="1"/>
              <a:t>recupperer</a:t>
            </a:r>
            <a:r>
              <a:rPr lang="en-GB" dirty="0"/>
              <a:t> la configuration </a:t>
            </a:r>
            <a:r>
              <a:rPr lang="en-GB" dirty="0" err="1"/>
              <a:t>detaillè</a:t>
            </a:r>
            <a:r>
              <a:rPr lang="en-GB" dirty="0"/>
              <a:t> de </a:t>
            </a:r>
            <a:r>
              <a:rPr lang="en-GB" dirty="0" err="1"/>
              <a:t>tous</a:t>
            </a:r>
            <a:r>
              <a:rPr lang="en-GB" dirty="0"/>
              <a:t> les hosts chargés au </a:t>
            </a:r>
            <a:r>
              <a:rPr lang="en-GB" dirty="0" err="1"/>
              <a:t>niveaux</a:t>
            </a:r>
            <a:r>
              <a:rPr lang="en-GB" dirty="0"/>
              <a:t> du </a:t>
            </a:r>
            <a:r>
              <a:rPr lang="en-GB" dirty="0" err="1"/>
              <a:t>serveur</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3875047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Aprés</a:t>
            </a:r>
            <a:r>
              <a:rPr lang="en-GB" dirty="0"/>
              <a:t> la creation d’un </a:t>
            </a:r>
            <a:r>
              <a:rPr lang="en-GB" dirty="0" err="1"/>
              <a:t>hoste</a:t>
            </a:r>
            <a:r>
              <a:rPr lang="en-GB" dirty="0"/>
              <a:t> le </a:t>
            </a:r>
            <a:r>
              <a:rPr lang="en-GB" dirty="0" err="1"/>
              <a:t>serveur</a:t>
            </a:r>
            <a:r>
              <a:rPr lang="en-GB" dirty="0"/>
              <a:t> nous retour </a:t>
            </a:r>
            <a:r>
              <a:rPr lang="en-GB" dirty="0" err="1"/>
              <a:t>l’ID</a:t>
            </a:r>
            <a:r>
              <a:rPr lang="en-GB" dirty="0"/>
              <a:t> du host </a:t>
            </a:r>
            <a:r>
              <a:rPr lang="en-GB" dirty="0" err="1"/>
              <a:t>donc</a:t>
            </a:r>
            <a:r>
              <a:rPr lang="en-GB" dirty="0"/>
              <a:t> pour le </a:t>
            </a:r>
            <a:r>
              <a:rPr lang="en-GB" dirty="0" err="1"/>
              <a:t>supprimer</a:t>
            </a:r>
            <a:r>
              <a:rPr lang="en-GB" dirty="0"/>
              <a:t> il </a:t>
            </a:r>
            <a:r>
              <a:rPr lang="en-GB" dirty="0" err="1"/>
              <a:t>suffit</a:t>
            </a:r>
            <a:r>
              <a:rPr lang="en-GB" dirty="0"/>
              <a:t> </a:t>
            </a:r>
            <a:r>
              <a:rPr lang="en-GB" dirty="0" err="1"/>
              <a:t>d’utilisé</a:t>
            </a:r>
            <a:r>
              <a:rPr lang="en-GB" dirty="0"/>
              <a:t> son id</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38</a:t>
            </a:fld>
            <a:endParaRPr/>
          </a:p>
        </p:txBody>
      </p:sp>
    </p:spTree>
    <p:extLst>
      <p:ext uri="{BB962C8B-B14F-4D97-AF65-F5344CB8AC3E}">
        <p14:creationId xmlns:p14="http://schemas.microsoft.com/office/powerpoint/2010/main" val="138682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Cette</a:t>
            </a:r>
            <a:r>
              <a:rPr lang="en-GB" dirty="0"/>
              <a:t> endpoint nous </a:t>
            </a:r>
            <a:r>
              <a:rPr lang="en-GB" dirty="0" err="1"/>
              <a:t>permet</a:t>
            </a:r>
            <a:r>
              <a:rPr lang="en-GB" dirty="0"/>
              <a:t> de </a:t>
            </a:r>
            <a:r>
              <a:rPr lang="en-GB" dirty="0" err="1"/>
              <a:t>recuperer</a:t>
            </a:r>
            <a:r>
              <a:rPr lang="en-GB" dirty="0"/>
              <a:t> la configuration d’un host </a:t>
            </a:r>
            <a:r>
              <a:rPr lang="en-GB" dirty="0" err="1"/>
              <a:t>en</a:t>
            </a:r>
            <a:r>
              <a:rPr lang="en-GB" dirty="0"/>
              <a:t> se </a:t>
            </a:r>
            <a:r>
              <a:rPr lang="en-GB" dirty="0" err="1"/>
              <a:t>basant</a:t>
            </a:r>
            <a:r>
              <a:rPr lang="en-GB" dirty="0"/>
              <a:t> sur son nom</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39</a:t>
            </a:fld>
            <a:endParaRPr/>
          </a:p>
        </p:txBody>
      </p:sp>
    </p:spTree>
    <p:extLst>
      <p:ext uri="{BB962C8B-B14F-4D97-AF65-F5344CB8AC3E}">
        <p14:creationId xmlns:p14="http://schemas.microsoft.com/office/powerpoint/2010/main" val="307315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ce processus de surveillance est effectué à différents niveaux dans un parc de machines : au niveau de l’interconnexion des machines (réseau), au niveau de chaque machine individuelle (système) et au niveau des services fournis par chaque machine (applications).[2] </a:t>
            </a:r>
          </a:p>
          <a:p>
            <a:pPr marL="0" lvl="0" indent="0" algn="l" rtl="0">
              <a:spcBef>
                <a:spcPts val="0"/>
              </a:spcBef>
              <a:spcAft>
                <a:spcPts val="0"/>
              </a:spcAft>
              <a:buNone/>
            </a:pPr>
            <a:r>
              <a:rPr lang="fr-FR" dirty="0"/>
              <a:t>-surveillance réseau :  Le but de la surveillance </a:t>
            </a:r>
            <a:r>
              <a:rPr lang="fr-FR" dirty="0" err="1"/>
              <a:t>Rèseaux</a:t>
            </a:r>
            <a:r>
              <a:rPr lang="fr-FR" dirty="0"/>
              <a:t>  est de garantir le bon fonctionnement des communications et de mesurer les performances des liens (débit, latence, taux d’erreurs). Dans ce contexte, il est possible de vérifier si une adresse IP est toujours accessible, si un port spécifique est ouvert sur une machine donnée, ou encore d’analyser les statistiques de latence sur le lien réseau.</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-surveillance </a:t>
            </a:r>
            <a:r>
              <a:rPr lang="fr-FR" dirty="0" err="1"/>
              <a:t>systéme</a:t>
            </a:r>
            <a:r>
              <a:rPr lang="fr-FR" dirty="0"/>
              <a:t> : se concentre sur la machine elle-même, et en particulier sur ses ressources. Par exemple, il est possible de contrôler l’utilisation de la mémoire ou la charge du processeur sur le serveur, ou encore d’analyser les fichiers journaux système.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-Supervision applicative : Cette technique est plus avancée, car elle permet de vérifier le bon fonctionnement d’une application lancée sur une machine. Par exemple, il est possible de tester la connexion sur le port de l’application pour vérifier si elle retourne ou demande les bonnes informations, ainsi que d’analyser les fichiers journaux d’application pour détecter d’éventuels problèmes.</a:t>
            </a:r>
            <a:endParaRPr dirty="0"/>
          </a:p>
        </p:txBody>
      </p:sp>
      <p:sp>
        <p:nvSpPr>
          <p:cNvPr id="127" name="Google Shape;12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3469659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On </a:t>
            </a:r>
            <a:r>
              <a:rPr lang="en-GB" dirty="0" err="1"/>
              <a:t>peut</a:t>
            </a:r>
            <a:r>
              <a:rPr lang="en-GB" dirty="0"/>
              <a:t> </a:t>
            </a:r>
            <a:r>
              <a:rPr lang="en-GB" dirty="0" err="1"/>
              <a:t>aussi</a:t>
            </a:r>
            <a:r>
              <a:rPr lang="en-GB" dirty="0"/>
              <a:t> </a:t>
            </a:r>
            <a:r>
              <a:rPr lang="en-GB" dirty="0" err="1"/>
              <a:t>rècuperer</a:t>
            </a:r>
            <a:r>
              <a:rPr lang="en-GB" dirty="0"/>
              <a:t> les </a:t>
            </a:r>
            <a:r>
              <a:rPr lang="en-GB" dirty="0" err="1"/>
              <a:t>hoste</a:t>
            </a:r>
            <a:r>
              <a:rPr lang="en-GB" dirty="0"/>
              <a:t> qui </a:t>
            </a:r>
            <a:r>
              <a:rPr lang="en-GB" dirty="0" err="1"/>
              <a:t>ont</a:t>
            </a:r>
            <a:r>
              <a:rPr lang="en-GB" dirty="0"/>
              <a:t> un </a:t>
            </a:r>
            <a:r>
              <a:rPr lang="en-GB" dirty="0" err="1"/>
              <a:t>degré</a:t>
            </a:r>
            <a:r>
              <a:rPr lang="en-GB" dirty="0"/>
              <a:t> de </a:t>
            </a:r>
            <a:r>
              <a:rPr lang="en-GB" dirty="0" err="1"/>
              <a:t>gravité</a:t>
            </a:r>
            <a:r>
              <a:rPr lang="en-GB" dirty="0"/>
              <a:t> </a:t>
            </a:r>
            <a:r>
              <a:rPr lang="en-GB" dirty="0" err="1"/>
              <a:t>d’erreur</a:t>
            </a:r>
            <a:r>
              <a:rPr lang="en-GB" dirty="0"/>
              <a:t> </a:t>
            </a:r>
            <a:r>
              <a:rPr lang="en-GB" dirty="0" err="1"/>
              <a:t>spécifique</a:t>
            </a:r>
            <a:r>
              <a:rPr lang="en-GB" dirty="0"/>
              <a:t> dans </a:t>
            </a:r>
            <a:r>
              <a:rPr lang="en-GB" dirty="0" err="1"/>
              <a:t>cette</a:t>
            </a:r>
            <a:r>
              <a:rPr lang="en-GB" dirty="0"/>
              <a:t> </a:t>
            </a:r>
            <a:r>
              <a:rPr lang="en-GB" dirty="0" err="1"/>
              <a:t>exemple</a:t>
            </a:r>
            <a:r>
              <a:rPr lang="en-GB" dirty="0"/>
              <a:t> on a </a:t>
            </a:r>
            <a:r>
              <a:rPr lang="en-GB" dirty="0" err="1"/>
              <a:t>recuperer</a:t>
            </a:r>
            <a:r>
              <a:rPr lang="en-GB" dirty="0"/>
              <a:t> les </a:t>
            </a:r>
            <a:r>
              <a:rPr lang="en-GB" dirty="0" err="1"/>
              <a:t>hoste</a:t>
            </a:r>
            <a:r>
              <a:rPr lang="en-GB" dirty="0"/>
              <a:t> qui </a:t>
            </a:r>
            <a:r>
              <a:rPr lang="en-GB" dirty="0" err="1"/>
              <a:t>ont</a:t>
            </a:r>
            <a:r>
              <a:rPr lang="en-GB" dirty="0"/>
              <a:t> le </a:t>
            </a:r>
            <a:r>
              <a:rPr lang="en-GB" dirty="0" err="1"/>
              <a:t>degré</a:t>
            </a:r>
            <a:r>
              <a:rPr lang="en-GB" dirty="0"/>
              <a:t> de </a:t>
            </a:r>
            <a:r>
              <a:rPr lang="en-GB" dirty="0" err="1"/>
              <a:t>gravité</a:t>
            </a:r>
            <a:r>
              <a:rPr lang="en-GB" dirty="0"/>
              <a:t> 3 qui </a:t>
            </a:r>
            <a:r>
              <a:rPr lang="en-GB" dirty="0" err="1"/>
              <a:t>sigifie</a:t>
            </a:r>
            <a:r>
              <a:rPr lang="en-GB" dirty="0"/>
              <a:t> average</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40</a:t>
            </a:fld>
            <a:endParaRPr/>
          </a:p>
        </p:txBody>
      </p:sp>
    </p:spTree>
    <p:extLst>
      <p:ext uri="{BB962C8B-B14F-4D97-AF65-F5344CB8AC3E}">
        <p14:creationId xmlns:p14="http://schemas.microsoft.com/office/powerpoint/2010/main" val="3163141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En</a:t>
            </a:r>
            <a:r>
              <a:rPr lang="en-GB" dirty="0"/>
              <a:t> </a:t>
            </a:r>
            <a:r>
              <a:rPr lang="en-GB" dirty="0" err="1"/>
              <a:t>cas</a:t>
            </a:r>
            <a:r>
              <a:rPr lang="en-GB" dirty="0"/>
              <a:t> de </a:t>
            </a:r>
            <a:r>
              <a:rPr lang="en-GB" dirty="0" err="1"/>
              <a:t>besoin</a:t>
            </a:r>
            <a:r>
              <a:rPr lang="en-GB" dirty="0"/>
              <a:t> on </a:t>
            </a:r>
            <a:r>
              <a:rPr lang="en-GB" dirty="0" err="1"/>
              <a:t>peut</a:t>
            </a:r>
            <a:r>
              <a:rPr lang="en-GB" dirty="0"/>
              <a:t> modifier la configuration d’un host dans </a:t>
            </a:r>
            <a:r>
              <a:rPr lang="en-GB" dirty="0" err="1"/>
              <a:t>cette</a:t>
            </a:r>
            <a:r>
              <a:rPr lang="en-GB" dirty="0"/>
              <a:t> </a:t>
            </a:r>
            <a:r>
              <a:rPr lang="en-GB" dirty="0" err="1"/>
              <a:t>exemple</a:t>
            </a:r>
            <a:r>
              <a:rPr lang="en-GB" dirty="0"/>
              <a:t> on a </a:t>
            </a:r>
            <a:r>
              <a:rPr lang="en-GB" dirty="0" err="1"/>
              <a:t>modifé</a:t>
            </a:r>
            <a:r>
              <a:rPr lang="en-GB" dirty="0"/>
              <a:t> le status et le nom du </a:t>
            </a:r>
            <a:r>
              <a:rPr lang="en-GB" dirty="0" err="1"/>
              <a:t>hoste</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41</a:t>
            </a:fld>
            <a:endParaRPr/>
          </a:p>
        </p:txBody>
      </p:sp>
    </p:spTree>
    <p:extLst>
      <p:ext uri="{BB962C8B-B14F-4D97-AF65-F5344CB8AC3E}">
        <p14:creationId xmlns:p14="http://schemas.microsoft.com/office/powerpoint/2010/main" val="1105544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Dans </a:t>
            </a:r>
            <a:r>
              <a:rPr lang="en-GB" dirty="0" err="1"/>
              <a:t>cette</a:t>
            </a:r>
            <a:r>
              <a:rPr lang="en-GB" dirty="0"/>
              <a:t> </a:t>
            </a:r>
            <a:r>
              <a:rPr lang="en-GB" dirty="0" err="1"/>
              <a:t>exemple</a:t>
            </a:r>
            <a:r>
              <a:rPr lang="en-GB" dirty="0"/>
              <a:t> on a </a:t>
            </a:r>
            <a:r>
              <a:rPr lang="en-GB" dirty="0" err="1"/>
              <a:t>creer</a:t>
            </a:r>
            <a:r>
              <a:rPr lang="en-GB" dirty="0"/>
              <a:t> un item au </a:t>
            </a:r>
            <a:r>
              <a:rPr lang="en-GB" dirty="0" err="1"/>
              <a:t>niveau</a:t>
            </a:r>
            <a:r>
              <a:rPr lang="en-GB" dirty="0"/>
              <a:t> du </a:t>
            </a:r>
            <a:r>
              <a:rPr lang="en-GB" dirty="0" err="1"/>
              <a:t>serveur</a:t>
            </a:r>
            <a:r>
              <a:rPr lang="en-GB" dirty="0"/>
              <a:t> Zabbix et </a:t>
            </a:r>
            <a:r>
              <a:rPr lang="en-GB" dirty="0" err="1"/>
              <a:t>cette</a:t>
            </a:r>
            <a:r>
              <a:rPr lang="en-GB" dirty="0"/>
              <a:t> endpoint </a:t>
            </a:r>
            <a:r>
              <a:rPr lang="en-GB" dirty="0" err="1"/>
              <a:t>prend</a:t>
            </a:r>
            <a:r>
              <a:rPr lang="en-GB" dirty="0"/>
              <a:t> </a:t>
            </a:r>
            <a:r>
              <a:rPr lang="en-GB" dirty="0" err="1"/>
              <a:t>comme</a:t>
            </a:r>
            <a:r>
              <a:rPr lang="en-GB" dirty="0"/>
              <a:t> </a:t>
            </a:r>
            <a:r>
              <a:rPr lang="en-GB" dirty="0" err="1"/>
              <a:t>entré</a:t>
            </a:r>
            <a:r>
              <a:rPr lang="en-GB" dirty="0"/>
              <a:t> </a:t>
            </a:r>
            <a:r>
              <a:rPr lang="en-GB" dirty="0" err="1"/>
              <a:t>l’objet</a:t>
            </a:r>
            <a:r>
              <a:rPr lang="en-GB" dirty="0"/>
              <a:t> request qui sera </a:t>
            </a:r>
            <a:r>
              <a:rPr lang="en-GB" dirty="0" err="1"/>
              <a:t>envoyé</a:t>
            </a:r>
            <a:r>
              <a:rPr lang="en-GB" dirty="0"/>
              <a:t> de </a:t>
            </a:r>
            <a:r>
              <a:rPr lang="en-GB" dirty="0" err="1"/>
              <a:t>l’applicative</a:t>
            </a:r>
            <a:r>
              <a:rPr lang="en-GB" dirty="0"/>
              <a:t> core</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42</a:t>
            </a:fld>
            <a:endParaRPr/>
          </a:p>
        </p:txBody>
      </p:sp>
    </p:spTree>
    <p:extLst>
      <p:ext uri="{BB962C8B-B14F-4D97-AF65-F5344CB8AC3E}">
        <p14:creationId xmlns:p14="http://schemas.microsoft.com/office/powerpoint/2010/main" val="2526312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Dans </a:t>
            </a:r>
            <a:r>
              <a:rPr lang="en-GB" dirty="0" err="1"/>
              <a:t>cette</a:t>
            </a:r>
            <a:r>
              <a:rPr lang="en-GB" dirty="0"/>
              <a:t> </a:t>
            </a:r>
            <a:r>
              <a:rPr lang="en-GB" dirty="0" err="1"/>
              <a:t>exemple</a:t>
            </a:r>
            <a:r>
              <a:rPr lang="en-GB" dirty="0"/>
              <a:t> on a tester la recuperation d’un item qui </a:t>
            </a:r>
            <a:r>
              <a:rPr lang="en-GB" dirty="0" err="1"/>
              <a:t>est</a:t>
            </a:r>
            <a:r>
              <a:rPr lang="en-GB" dirty="0"/>
              <a:t> </a:t>
            </a:r>
            <a:r>
              <a:rPr lang="en-GB" dirty="0" err="1"/>
              <a:t>deja</a:t>
            </a:r>
            <a:r>
              <a:rPr lang="en-GB" dirty="0"/>
              <a:t> </a:t>
            </a:r>
            <a:r>
              <a:rPr lang="en-GB" dirty="0" err="1"/>
              <a:t>cree</a:t>
            </a:r>
            <a:r>
              <a:rPr lang="en-GB" dirty="0"/>
              <a:t> au </a:t>
            </a:r>
            <a:r>
              <a:rPr lang="en-GB" dirty="0" err="1"/>
              <a:t>niveau</a:t>
            </a:r>
            <a:r>
              <a:rPr lang="en-GB" dirty="0"/>
              <a:t> du </a:t>
            </a:r>
            <a:r>
              <a:rPr lang="en-GB" dirty="0" err="1"/>
              <a:t>serveur</a:t>
            </a:r>
            <a:r>
              <a:rPr lang="en-GB" dirty="0"/>
              <a:t>  par son </a:t>
            </a:r>
            <a:r>
              <a:rPr lang="en-GB" dirty="0" err="1"/>
              <a:t>cle</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43</a:t>
            </a:fld>
            <a:endParaRPr/>
          </a:p>
        </p:txBody>
      </p:sp>
    </p:spTree>
    <p:extLst>
      <p:ext uri="{BB962C8B-B14F-4D97-AF65-F5344CB8AC3E}">
        <p14:creationId xmlns:p14="http://schemas.microsoft.com/office/powerpoint/2010/main" val="882034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t>En</a:t>
            </a:r>
            <a:r>
              <a:rPr lang="en-GB" dirty="0"/>
              <a:t> </a:t>
            </a:r>
            <a:r>
              <a:rPr lang="en-GB" dirty="0" err="1"/>
              <a:t>cas</a:t>
            </a:r>
            <a:r>
              <a:rPr lang="en-GB" dirty="0"/>
              <a:t> de </a:t>
            </a:r>
            <a:r>
              <a:rPr lang="en-GB" dirty="0" err="1"/>
              <a:t>besoin</a:t>
            </a:r>
            <a:r>
              <a:rPr lang="en-GB" dirty="0"/>
              <a:t> on </a:t>
            </a:r>
            <a:r>
              <a:rPr lang="en-GB" dirty="0" err="1"/>
              <a:t>peut</a:t>
            </a:r>
            <a:r>
              <a:rPr lang="en-GB" dirty="0"/>
              <a:t> </a:t>
            </a:r>
            <a:r>
              <a:rPr lang="en-GB" dirty="0" err="1"/>
              <a:t>supprimer</a:t>
            </a:r>
            <a:r>
              <a:rPr lang="en-GB" dirty="0"/>
              <a:t> </a:t>
            </a:r>
            <a:r>
              <a:rPr lang="en-GB" dirty="0" err="1"/>
              <a:t>l’item</a:t>
            </a:r>
            <a:r>
              <a:rPr lang="en-GB" dirty="0"/>
              <a:t> </a:t>
            </a:r>
            <a:r>
              <a:rPr lang="en-GB" dirty="0" err="1"/>
              <a:t>en</a:t>
            </a:r>
            <a:r>
              <a:rPr lang="en-GB" dirty="0"/>
              <a:t> </a:t>
            </a:r>
            <a:r>
              <a:rPr lang="en-GB" dirty="0" err="1"/>
              <a:t>utilisant</a:t>
            </a:r>
            <a:r>
              <a:rPr lang="en-GB" dirty="0"/>
              <a:t>  son id au </a:t>
            </a:r>
            <a:r>
              <a:rPr lang="en-GB" dirty="0" err="1"/>
              <a:t>niveau</a:t>
            </a:r>
            <a:r>
              <a:rPr lang="en-GB" dirty="0"/>
              <a:t> du </a:t>
            </a:r>
            <a:r>
              <a:rPr lang="en-GB" dirty="0" err="1"/>
              <a:t>serveur</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44</a:t>
            </a:fld>
            <a:endParaRPr/>
          </a:p>
        </p:txBody>
      </p:sp>
    </p:spTree>
    <p:extLst>
      <p:ext uri="{BB962C8B-B14F-4D97-AF65-F5344CB8AC3E}">
        <p14:creationId xmlns:p14="http://schemas.microsoft.com/office/powerpoint/2010/main" val="3402342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4a7d01287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g24a7d012871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Et ca </a:t>
            </a:r>
            <a:r>
              <a:rPr lang="en-GB" dirty="0" err="1"/>
              <a:t>c’est</a:t>
            </a:r>
            <a:r>
              <a:rPr lang="en-GB" dirty="0"/>
              <a:t> un </a:t>
            </a:r>
            <a:r>
              <a:rPr lang="en-GB" dirty="0" err="1"/>
              <a:t>exemple</a:t>
            </a:r>
            <a:r>
              <a:rPr lang="en-GB" dirty="0"/>
              <a:t> de creation d’un trigger qui sera </a:t>
            </a:r>
            <a:r>
              <a:rPr lang="en-GB" dirty="0" err="1"/>
              <a:t>declencher</a:t>
            </a:r>
            <a:r>
              <a:rPr lang="en-GB" dirty="0"/>
              <a:t> </a:t>
            </a:r>
            <a:r>
              <a:rPr lang="en-GB" dirty="0" err="1"/>
              <a:t>si</a:t>
            </a:r>
            <a:r>
              <a:rPr lang="en-GB" dirty="0"/>
              <a:t> la </a:t>
            </a:r>
            <a:r>
              <a:rPr lang="en-GB" dirty="0" err="1"/>
              <a:t>consomation</a:t>
            </a:r>
            <a:r>
              <a:rPr lang="en-GB" dirty="0"/>
              <a:t> de la Ram </a:t>
            </a:r>
            <a:r>
              <a:rPr lang="en-GB" dirty="0" err="1"/>
              <a:t>depasse</a:t>
            </a:r>
            <a:r>
              <a:rPr lang="en-GB" dirty="0"/>
              <a:t> 70%</a:t>
            </a:r>
            <a:endParaRPr dirty="0"/>
          </a:p>
        </p:txBody>
      </p:sp>
      <p:sp>
        <p:nvSpPr>
          <p:cNvPr id="620" name="Google Shape;620;g24a7d012871_0_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45</a:t>
            </a:fld>
            <a:endParaRPr/>
          </a:p>
        </p:txBody>
      </p:sp>
    </p:spTree>
    <p:extLst>
      <p:ext uri="{BB962C8B-B14F-4D97-AF65-F5344CB8AC3E}">
        <p14:creationId xmlns:p14="http://schemas.microsoft.com/office/powerpoint/2010/main" val="649308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56fbcac1d2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g256fbcac1d2_1_2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Pour </a:t>
            </a:r>
            <a:r>
              <a:rPr lang="en-GB" dirty="0" err="1"/>
              <a:t>conclure</a:t>
            </a:r>
            <a:r>
              <a:rPr lang="en-GB" dirty="0"/>
              <a:t> Durant </a:t>
            </a:r>
            <a:r>
              <a:rPr lang="en-GB" dirty="0" err="1"/>
              <a:t>ce</a:t>
            </a:r>
            <a:r>
              <a:rPr lang="en-GB" dirty="0"/>
              <a:t> </a:t>
            </a:r>
            <a:r>
              <a:rPr lang="en-GB" dirty="0" err="1"/>
              <a:t>travaille</a:t>
            </a:r>
            <a:r>
              <a:rPr lang="en-GB" dirty="0"/>
              <a:t> on realiser </a:t>
            </a:r>
            <a:r>
              <a:rPr lang="en-GB" dirty="0" err="1"/>
              <a:t>une</a:t>
            </a:r>
            <a:r>
              <a:rPr lang="en-GB" dirty="0"/>
              <a:t> etude </a:t>
            </a:r>
            <a:r>
              <a:rPr lang="en-GB" dirty="0" err="1"/>
              <a:t>comparatif</a:t>
            </a:r>
            <a:r>
              <a:rPr lang="en-GB" dirty="0"/>
              <a:t> des </a:t>
            </a:r>
            <a:r>
              <a:rPr lang="en-GB" dirty="0" err="1"/>
              <a:t>outils</a:t>
            </a:r>
            <a:r>
              <a:rPr lang="en-GB" dirty="0"/>
              <a:t> de surveillance les plus </a:t>
            </a:r>
            <a:r>
              <a:rPr lang="en-GB" dirty="0" err="1"/>
              <a:t>connues</a:t>
            </a:r>
            <a:r>
              <a:rPr lang="en-GB" dirty="0"/>
              <a:t> sur le </a:t>
            </a:r>
            <a:r>
              <a:rPr lang="en-GB" dirty="0" err="1"/>
              <a:t>marché</a:t>
            </a:r>
            <a:endParaRPr lang="en-GB" dirty="0"/>
          </a:p>
          <a:p>
            <a:pPr marL="0" lvl="0" indent="0" algn="l" rtl="0">
              <a:spcBef>
                <a:spcPts val="0"/>
              </a:spcBef>
              <a:spcAft>
                <a:spcPts val="0"/>
              </a:spcAft>
              <a:buNone/>
            </a:pPr>
            <a:r>
              <a:rPr lang="en-GB" dirty="0"/>
              <a:t>Et </a:t>
            </a:r>
            <a:r>
              <a:rPr lang="en-GB" dirty="0" err="1"/>
              <a:t>apres</a:t>
            </a:r>
            <a:r>
              <a:rPr lang="en-GB" dirty="0"/>
              <a:t> on a </a:t>
            </a:r>
            <a:r>
              <a:rPr lang="en-GB" dirty="0" err="1"/>
              <a:t>etudier</a:t>
            </a:r>
            <a:r>
              <a:rPr lang="en-GB" dirty="0"/>
              <a:t> </a:t>
            </a:r>
            <a:r>
              <a:rPr lang="en-GB" dirty="0" err="1"/>
              <a:t>l’architecture</a:t>
            </a:r>
            <a:r>
              <a:rPr lang="en-GB" dirty="0"/>
              <a:t> de la solution </a:t>
            </a:r>
            <a:r>
              <a:rPr lang="en-GB" dirty="0" err="1"/>
              <a:t>choisie</a:t>
            </a:r>
            <a:r>
              <a:rPr lang="en-GB" dirty="0"/>
              <a:t> et on a la tester dans un </a:t>
            </a:r>
            <a:r>
              <a:rPr lang="en-GB" dirty="0" err="1"/>
              <a:t>evironement</a:t>
            </a:r>
            <a:r>
              <a:rPr lang="en-GB" dirty="0"/>
              <a:t> reel</a:t>
            </a:r>
          </a:p>
          <a:p>
            <a:pPr marL="0" lvl="0" indent="0" algn="l" rtl="0">
              <a:spcBef>
                <a:spcPts val="0"/>
              </a:spcBef>
              <a:spcAft>
                <a:spcPts val="0"/>
              </a:spcAft>
              <a:buNone/>
            </a:pPr>
            <a:r>
              <a:rPr lang="en-GB" dirty="0"/>
              <a:t>Et </a:t>
            </a:r>
            <a:r>
              <a:rPr lang="en-GB" dirty="0" err="1"/>
              <a:t>finalement</a:t>
            </a:r>
            <a:r>
              <a:rPr lang="en-GB" dirty="0"/>
              <a:t> on a passé a </a:t>
            </a:r>
            <a:r>
              <a:rPr lang="en-GB" dirty="0" err="1"/>
              <a:t>l’etape</a:t>
            </a:r>
            <a:r>
              <a:rPr lang="en-GB" dirty="0"/>
              <a:t> de conception et </a:t>
            </a:r>
            <a:r>
              <a:rPr lang="en-GB" dirty="0" err="1"/>
              <a:t>developpemnet</a:t>
            </a:r>
            <a:r>
              <a:rPr lang="en-GB" dirty="0"/>
              <a:t> du </a:t>
            </a:r>
            <a:r>
              <a:rPr lang="en-GB" dirty="0" err="1"/>
              <a:t>connecteur</a:t>
            </a:r>
            <a:endParaRPr dirty="0"/>
          </a:p>
        </p:txBody>
      </p:sp>
      <p:sp>
        <p:nvSpPr>
          <p:cNvPr id="837" name="Google Shape;837;g256fbcac1d2_1_2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46</a:t>
            </a:fld>
            <a:endParaRPr/>
          </a:p>
        </p:txBody>
      </p:sp>
    </p:spTree>
    <p:extLst>
      <p:ext uri="{BB962C8B-B14F-4D97-AF65-F5344CB8AC3E}">
        <p14:creationId xmlns:p14="http://schemas.microsoft.com/office/powerpoint/2010/main" val="3425288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56fbcac1d2_1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g256fbcac1d2_1_7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gn="l"/>
            <a:r>
              <a:rPr lang="fr-FR" b="0" i="0" dirty="0">
                <a:solidFill>
                  <a:srgbClr val="D1D5DB"/>
                </a:solidFill>
                <a:effectLst/>
                <a:latin typeface="Söhne"/>
              </a:rPr>
              <a:t>nous avons réalisé une application remarquable, mais nous croyons fermement qu'il est essentiel de continuer à développer et à améliorer notre produit.</a:t>
            </a:r>
          </a:p>
          <a:p>
            <a:pPr algn="l"/>
            <a:r>
              <a:rPr lang="fr-FR" b="0" i="0" dirty="0">
                <a:solidFill>
                  <a:srgbClr val="D1D5DB"/>
                </a:solidFill>
                <a:effectLst/>
                <a:latin typeface="Söhne"/>
              </a:rPr>
              <a:t>L'une des perspectives que nous souhaitons explorer est l'ajout de fonctionnalités supplémentaires pour répondre aux besoins et aux attentes croissants des utilisateurs. Parmi ces fonctionnalités, deux aspects cruciaux se démarquent : la configuration du serveur d'e-mail et la gestion des utilisateurs.</a:t>
            </a:r>
          </a:p>
          <a:p>
            <a:pPr algn="l"/>
            <a:endParaRPr lang="fr-FR" b="0" i="0" dirty="0">
              <a:solidFill>
                <a:srgbClr val="D1D5DB"/>
              </a:solidFill>
              <a:effectLst/>
              <a:latin typeface="Söhne"/>
            </a:endParaRPr>
          </a:p>
          <a:p>
            <a:pPr algn="l"/>
            <a:endParaRPr lang="fr-FR" b="0" i="0" dirty="0">
              <a:solidFill>
                <a:srgbClr val="D1D5DB"/>
              </a:solidFill>
              <a:effectLst/>
              <a:latin typeface="Söhne"/>
            </a:endParaRPr>
          </a:p>
          <a:p>
            <a:pPr algn="l"/>
            <a:r>
              <a:rPr lang="fr-FR" b="0" i="0" dirty="0">
                <a:solidFill>
                  <a:srgbClr val="D1D5DB"/>
                </a:solidFill>
                <a:effectLst/>
                <a:latin typeface="Söhne"/>
              </a:rPr>
              <a:t>Je suis ravi de vous présenter aujourd'hui notre projet et les perspectives futures passionnantes qui s'ouvrent à nous. Au cours de notre travail, nous avons réalisé une application remarquable, mais nous croyons fermement qu'il est essentiel de continuer à développer et à améliorer notre produit.</a:t>
            </a:r>
          </a:p>
          <a:p>
            <a:pPr algn="l"/>
            <a:endParaRPr lang="fr-FR" b="0" i="0" dirty="0">
              <a:solidFill>
                <a:srgbClr val="D1D5DB"/>
              </a:solidFill>
              <a:effectLst/>
              <a:latin typeface="Söhne"/>
            </a:endParaRPr>
          </a:p>
          <a:p>
            <a:pPr algn="l"/>
            <a:r>
              <a:rPr lang="fr-FR" b="0" i="0" dirty="0">
                <a:solidFill>
                  <a:srgbClr val="D1D5DB"/>
                </a:solidFill>
                <a:effectLst/>
                <a:latin typeface="Söhne"/>
              </a:rPr>
              <a:t>L'une des perspectives que nous souhaitons explorer est l'ajout de fonctionnalités supplémentaires pour répondre aux besoins et aux attentes croissants de nos utilisateurs. Parmi ces fonctionnalités, deux aspects cruciaux se démarquent : la configuration du serveur d'e-mail et la gestion des utilisateurs.</a:t>
            </a:r>
          </a:p>
          <a:p>
            <a:pPr algn="l"/>
            <a:endParaRPr lang="fr-FR" b="0" i="0" dirty="0">
              <a:solidFill>
                <a:srgbClr val="D1D5DB"/>
              </a:solidFill>
              <a:effectLst/>
              <a:latin typeface="Söhne"/>
            </a:endParaRPr>
          </a:p>
          <a:p>
            <a:pPr algn="l"/>
            <a:r>
              <a:rPr lang="fr-FR" b="0" i="0" dirty="0">
                <a:solidFill>
                  <a:srgbClr val="D1D5DB"/>
                </a:solidFill>
                <a:effectLst/>
                <a:latin typeface="Söhne"/>
              </a:rPr>
              <a:t>Tout d'abord, en intégrant la configuration du serveur d'e-mail, nous permettons à nos utilisateurs d'envoyer et de recevoir des e-mails directement depuis notre application. Cela offre une plus grande flexibilité et une meilleure expérience utilisateur, en leur évitant d'avoir à passer d'une application à une autre pour gérer leurs e-mails. En donnant à nos utilisateurs la possibilité de gérer leurs communications électroniques au sein de notre application, nous facilitons leur flux de travail et renforçons leur productivité.</a:t>
            </a:r>
          </a:p>
          <a:p>
            <a:pPr algn="l"/>
            <a:endParaRPr lang="fr-FR" b="0" i="0" dirty="0">
              <a:solidFill>
                <a:srgbClr val="D1D5DB"/>
              </a:solidFill>
              <a:effectLst/>
              <a:latin typeface="Söhne"/>
            </a:endParaRPr>
          </a:p>
          <a:p>
            <a:pPr algn="l"/>
            <a:r>
              <a:rPr lang="fr-FR" b="0" i="0" dirty="0">
                <a:solidFill>
                  <a:srgbClr val="D1D5DB"/>
                </a:solidFill>
                <a:effectLst/>
                <a:latin typeface="Söhne"/>
              </a:rPr>
              <a:t>De plus, la gestion des utilisateurs est une fonctionnalité essentielle pour garantir la sécurité et la confidentialité des données. Nous prévoyons d'implémenter un système de gestion des utilisateurs robuste, offrant des fonctionnalités telles que l'authentification, l'autorisation et la gestion des droits d'accès. Cela permettra à notre application de mieux s'adapter aux besoins spécifiques de chaque utilisateur, en garantissant que seules les personnes autorisées puissent accéder aux informations appropriées.</a:t>
            </a:r>
          </a:p>
          <a:p>
            <a:pPr algn="l"/>
            <a:endParaRPr lang="fr-FR" b="0" i="0" dirty="0">
              <a:solidFill>
                <a:srgbClr val="D1D5DB"/>
              </a:solidFill>
              <a:effectLst/>
              <a:latin typeface="Söhne"/>
            </a:endParaRPr>
          </a:p>
          <a:p>
            <a:pPr algn="l"/>
            <a:r>
              <a:rPr lang="fr-FR" b="0" i="0" dirty="0">
                <a:solidFill>
                  <a:srgbClr val="D1D5DB"/>
                </a:solidFill>
                <a:effectLst/>
                <a:latin typeface="Söhne"/>
              </a:rPr>
              <a:t>En intégrant ces nouvelles fonctionnalités, nous répondons à une demande croissante de nos utilisateurs et renforçons la valeur de notre application. Nous nous engageons à fournir une expérience utilisateur exceptionnelle et à continuer à évoluer en fonction des besoins du marché et des retours de nos utilisateurs.</a:t>
            </a:r>
          </a:p>
          <a:p>
            <a:pPr algn="l"/>
            <a:endParaRPr lang="fr-FR" b="0" i="0" dirty="0">
              <a:solidFill>
                <a:srgbClr val="D1D5DB"/>
              </a:solidFill>
              <a:effectLst/>
              <a:latin typeface="Söhne"/>
            </a:endParaRPr>
          </a:p>
          <a:p>
            <a:pPr algn="l"/>
            <a:r>
              <a:rPr lang="fr-FR" b="0" i="0" dirty="0">
                <a:solidFill>
                  <a:srgbClr val="D1D5DB"/>
                </a:solidFill>
                <a:effectLst/>
                <a:latin typeface="Söhne"/>
              </a:rPr>
              <a:t>En conclusion, en ajoutant la configuration du serveur d'e-mail et la gestion des utilisateurs à notre application, nous améliorons sa convivialité, sa sécurité et sa pertinence pour nos utilisateurs. Ces perspectives ouvrent la voie à un développement continu de notre produit, en nous positionnant comme un acteur de premier plan sur le marché. Nous sommes impatients de relever ces défis passionnants et de continuer à innover pour offrir une solution de qualité supérieure à nos utilisateurs.</a:t>
            </a:r>
          </a:p>
        </p:txBody>
      </p:sp>
      <p:sp>
        <p:nvSpPr>
          <p:cNvPr id="864" name="Google Shape;864;g256fbcac1d2_1_7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47</a:t>
            </a:fld>
            <a:endParaRPr/>
          </a:p>
        </p:txBody>
      </p:sp>
    </p:spTree>
    <p:extLst>
      <p:ext uri="{BB962C8B-B14F-4D97-AF65-F5344CB8AC3E}">
        <p14:creationId xmlns:p14="http://schemas.microsoft.com/office/powerpoint/2010/main" val="1091507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7" name="Google Shape;87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Je suis ravi de vous présenter aujourd'hui notre projet et les perspectives futures passionnantes qui s'ouvrent à nous. Au cours de notre travail, nous avons réalisé une application remarquable, mais nous croyons fermement qu'il est essentiel de continuer à développer et à améliorer notre produit.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L'une des perspectives que nous souhaitons explorer est l'ajout de fonctionnalités supplémentaires pour répondre aux besoins et aux attentes croissants de nos utilisateurs. Parmi ces fonctionnalités, deux aspects cruciaux se démarquent : la configuration du serveur d'e-mail et la gestion des utilisateurs.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Tout d'abord, en intégrant la configuration du serveur d'e-mail, nous permettons à nos utilisateurs d'envoyer et de recevoir des e-mails directement depuis notre application. Cela offre une plus grande flexibilité et une meilleure expérience utilisateur, en leur évitant d'avoir à passer d'une application à une autre pour gérer leurs e-mails. En donnant à nos utilisateurs la possibilité de gérer leurs communications électroniques au sein de notre application, nous facilitons leur flux de travail et renforçons leur productivité.</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De plus, la gestion des utilisateurs est une fonctionnalité essentielle pour garantir la sécurité et la confidentialité des données. Nous prévoyons d'implémenter un système de gestion des utilisateurs robuste, offrant des fonctionnalités telles que l'authentification, l'autorisation et la gestion des droits d'accès. Cela permettra à notre application de mieux s'adapter aux besoins spécifiques de chaque utilisateur, en garantissant que seules les personnes autorisées puissent accéder aux informations appropriées.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intégrant ces nouvelles fonctionnalités, nous répondons à une demande croissante de nos utilisateurs et renforçons la valeur de notre application. Nous nous engageons à fournir une expérience utilisateur exceptionnelle et à continuer à évoluer en fonction des besoins du marché et des retours de nos utilisateurs.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conclusion, en ajoutant la configuration du serveur d'e-mail et la gestion des utilisateurs à notre application, nous améliorons sa convivialité, sa sécurité et sa pertinence pour nos utilisateurs. Ces perspectives ouvrent la voie à un développement continu de notre produit, en nous positionnant comme un acteur de premier plan sur le marché. Nous sommes impatients de relever ces défis passionnants et de continuer à innover pour offrir une solution de qualité supérieure à nos utilisateurs.</a:t>
            </a:r>
          </a:p>
          <a:p>
            <a:pPr marL="0" lvl="0" indent="0" algn="l" rtl="0">
              <a:spcBef>
                <a:spcPts val="0"/>
              </a:spcBef>
              <a:spcAft>
                <a:spcPts val="0"/>
              </a:spcAft>
              <a:buNone/>
            </a:pPr>
            <a:endParaRPr lang="fr-FR" dirty="0"/>
          </a:p>
          <a:p>
            <a:pPr marL="0" lvl="0" indent="0" algn="l" rtl="0">
              <a:spcBef>
                <a:spcPts val="0"/>
              </a:spcBef>
              <a:spcAft>
                <a:spcPts val="0"/>
              </a:spcAft>
              <a:buNone/>
            </a:pPr>
            <a:r>
              <a:rPr lang="fr-FR"/>
              <a:t>Merci de votre attention et je suis prêt à répondre à vos questions.</a:t>
            </a:r>
            <a:endParaRPr/>
          </a:p>
        </p:txBody>
      </p:sp>
      <p:sp>
        <p:nvSpPr>
          <p:cNvPr id="878" name="Google Shape;878;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48</a:t>
            </a:fld>
            <a:endParaRPr/>
          </a:p>
        </p:txBody>
      </p:sp>
    </p:spTree>
    <p:extLst>
      <p:ext uri="{BB962C8B-B14F-4D97-AF65-F5344CB8AC3E}">
        <p14:creationId xmlns:p14="http://schemas.microsoft.com/office/powerpoint/2010/main" val="205915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9b015796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249b015796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Passant maintenant a 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organsime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acceuille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fr-FR" sz="1800" dirty="0">
                <a:solidFill>
                  <a:srgbClr val="4145A6"/>
                </a:solidFill>
                <a:effectLst/>
                <a:latin typeface="Work Sans" pitchFamily="2" charset="0"/>
                <a:ea typeface="Calibri" panose="020F0502020204030204" pitchFamily="34" charset="0"/>
                <a:cs typeface="Arial" panose="020B0604020202020204" pitchFamily="34" charset="0"/>
              </a:rPr>
              <a:t>Le stage 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ete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fait au sein de la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sociétè</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b="1" dirty="0">
                <a:solidFill>
                  <a:srgbClr val="FF0000"/>
                </a:solidFill>
                <a:effectLst/>
                <a:latin typeface="Work Sans" pitchFamily="2" charset="0"/>
                <a:ea typeface="Calibri" panose="020F0502020204030204" pitchFamily="34" charset="0"/>
                <a:cs typeface="Arial" panose="020B0604020202020204" pitchFamily="34" charset="0"/>
              </a:rPr>
              <a:t>qui est un fournisseur de solution de </a:t>
            </a:r>
            <a:r>
              <a:rPr lang="fr-FR" sz="1800" b="1" dirty="0" err="1">
                <a:solidFill>
                  <a:srgbClr val="FF0000"/>
                </a:solidFill>
                <a:effectLst/>
                <a:latin typeface="Work Sans" pitchFamily="2" charset="0"/>
                <a:ea typeface="Calibri" panose="020F0502020204030204" pitchFamily="34" charset="0"/>
                <a:cs typeface="Arial" panose="020B0604020202020204" pitchFamily="34" charset="0"/>
              </a:rPr>
              <a:t>payment</a:t>
            </a:r>
            <a:r>
              <a:rPr lang="fr-FR" sz="1800" b="1" dirty="0">
                <a:solidFill>
                  <a:srgbClr val="FF0000"/>
                </a:solidFill>
                <a:effectLst/>
                <a:latin typeface="Work Sans" pitchFamily="2" charset="0"/>
                <a:ea typeface="Calibri" panose="020F0502020204030204" pitchFamily="34" charset="0"/>
                <a:cs typeface="Arial" panose="020B0604020202020204" pitchFamily="34" charset="0"/>
              </a:rPr>
              <a:t> </a:t>
            </a:r>
            <a:r>
              <a:rPr lang="fr-FR" sz="1800" b="1" dirty="0" err="1">
                <a:solidFill>
                  <a:srgbClr val="FF0000"/>
                </a:solidFill>
                <a:effectLst/>
                <a:latin typeface="Work Sans" pitchFamily="2" charset="0"/>
                <a:ea typeface="Calibri" panose="020F0502020204030204" pitchFamily="34" charset="0"/>
                <a:cs typeface="Arial" panose="020B0604020202020204" pitchFamily="34" charset="0"/>
              </a:rPr>
              <a:t>electronique</a:t>
            </a:r>
            <a:r>
              <a:rPr lang="fr-FR" sz="1800" b="1" dirty="0">
                <a:solidFill>
                  <a:srgbClr val="FF0000"/>
                </a:solidFill>
                <a:effectLst/>
                <a:latin typeface="Work Sans" pitchFamily="2" charset="0"/>
                <a:ea typeface="Calibri" panose="020F0502020204030204" pitchFamily="34" charset="0"/>
                <a:cs typeface="Arial" panose="020B0604020202020204" pitchFamily="34" charset="0"/>
              </a:rPr>
              <a:t> </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fondé en 2010 et aussi un facilitateur dynamique offrant des solution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transparant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rationalisé et </a:t>
            </a:r>
            <a:r>
              <a:rPr lang="fr-FR" sz="1800" b="1" dirty="0">
                <a:solidFill>
                  <a:srgbClr val="4145A6"/>
                </a:solidFill>
                <a:effectLst/>
                <a:latin typeface="Work Sans" pitchFamily="2" charset="0"/>
                <a:ea typeface="Calibri" panose="020F0502020204030204" pitchFamily="34" charset="0"/>
                <a:cs typeface="Arial" panose="020B0604020202020204" pitchFamily="34" charset="0"/>
              </a:rPr>
              <a:t>rentable ainsi que chaque action est basé sur le respect , l’engagement envers </a:t>
            </a:r>
            <a:r>
              <a:rPr lang="fr-FR" sz="1800" b="1" dirty="0" err="1">
                <a:solidFill>
                  <a:srgbClr val="4145A6"/>
                </a:solidFill>
                <a:effectLst/>
                <a:latin typeface="Work Sans" pitchFamily="2" charset="0"/>
                <a:ea typeface="Calibri" panose="020F0502020204030204" pitchFamily="34" charset="0"/>
                <a:cs typeface="Arial" panose="020B0604020202020204" pitchFamily="34" charset="0"/>
              </a:rPr>
              <a:t>envers</a:t>
            </a:r>
            <a:r>
              <a:rPr lang="fr-FR" sz="1800" b="1" dirty="0">
                <a:solidFill>
                  <a:srgbClr val="4145A6"/>
                </a:solidFill>
                <a:effectLst/>
                <a:latin typeface="Work Sans" pitchFamily="2" charset="0"/>
                <a:ea typeface="Calibri" panose="020F0502020204030204" pitchFamily="34" charset="0"/>
                <a:cs typeface="Arial" panose="020B0604020202020204" pitchFamily="34" charset="0"/>
              </a:rPr>
              <a:t> les client,  l’intégrité et le travaille d’</a:t>
            </a:r>
            <a:r>
              <a:rPr lang="fr-FR" sz="1800" b="1" dirty="0" err="1">
                <a:solidFill>
                  <a:srgbClr val="4145A6"/>
                </a:solidFill>
                <a:effectLst/>
                <a:latin typeface="Work Sans" pitchFamily="2" charset="0"/>
                <a:ea typeface="Calibri" panose="020F0502020204030204" pitchFamily="34" charset="0"/>
                <a:cs typeface="Arial" panose="020B0604020202020204" pitchFamily="34" charset="0"/>
              </a:rPr>
              <a:t>equipe</a:t>
            </a:r>
            <a:endParaRPr b="1" dirty="0"/>
          </a:p>
        </p:txBody>
      </p:sp>
      <p:sp>
        <p:nvSpPr>
          <p:cNvPr id="144" name="Google Shape;144;g249b0157968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9b0157968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249b015796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offre 3 service principale a savoir  :</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-Académie de formation : la société offre des cours de formation a ses clients pour leur expliquer la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facon</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d’utilisation des ses solutions.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-L’intégration :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garantit à ses clients l’aide nécessaire pour ancrer leurs projets dans la réalité et rentabiliser rapidement leur investissement en offrant à chacun d’entre eux le meilleur processus d’intégration possible.</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-Support :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fournit un programme de support technique qualifié. leurs ingénieurs et experts en support techniques sont prêts à répondre aux demandes de ses clients  et les  aider à résoudre les problèmes.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
        <p:nvSpPr>
          <p:cNvPr id="165" name="Google Shape;165;g249b015796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
        <p:nvSpPr>
          <p:cNvPr id="166" name="Google Shape;166;g249b0157968_0_10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9b0157968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249b015796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est un acteurs monétique mondiale ces clients se trouve partout dans le monde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parmis</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ces clients : BHCI ,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invest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Bank, BGFI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bank</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bank</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of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africa</a:t>
            </a:r>
            <a:endParaRPr dirty="0"/>
          </a:p>
        </p:txBody>
      </p:sp>
      <p:sp>
        <p:nvSpPr>
          <p:cNvPr id="165" name="Google Shape;165;g249b0157968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a:t>
            </a:fld>
            <a:endParaRPr/>
          </a:p>
        </p:txBody>
      </p:sp>
      <p:sp>
        <p:nvSpPr>
          <p:cNvPr id="166" name="Google Shape;166;g249b0157968_0_10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7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c40971d1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2c40971d1e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fr-FR" sz="1800" dirty="0">
                <a:solidFill>
                  <a:srgbClr val="4145A6"/>
                </a:solidFill>
                <a:effectLst/>
                <a:latin typeface="Work Sans" pitchFamily="2" charset="0"/>
                <a:ea typeface="Calibri" panose="020F0502020204030204" pitchFamily="34" charset="0"/>
                <a:cs typeface="Arial" panose="020B0604020202020204" pitchFamily="34" charset="0"/>
              </a:rPr>
              <a:t>L’</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organigrame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de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paylogic</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se centralise sur ces deux directeur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generale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et au dessous il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ya</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ces 4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departement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 la direction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comerciale</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avec ses assistant achat et vente, le service de comptabilité(avec ses assistant), le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departement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RH et enfin direction technique constitué d’un directeur technique (CTO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chief</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technical</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 officier) et les ingénieurs projet et </a:t>
            </a:r>
            <a:r>
              <a:rPr lang="fr-FR" sz="1800" dirty="0" err="1">
                <a:solidFill>
                  <a:srgbClr val="4145A6"/>
                </a:solidFill>
                <a:effectLst/>
                <a:latin typeface="Work Sans" pitchFamily="2" charset="0"/>
                <a:ea typeface="Calibri" panose="020F0502020204030204" pitchFamily="34" charset="0"/>
                <a:cs typeface="Arial" panose="020B0604020202020204" pitchFamily="34" charset="0"/>
              </a:rPr>
              <a:t>devloppement</a:t>
            </a:r>
            <a:r>
              <a:rPr lang="fr-FR" sz="1800" dirty="0">
                <a:solidFill>
                  <a:srgbClr val="4145A6"/>
                </a:solidFill>
                <a:effectLst/>
                <a:latin typeface="Work Sans" pitchFamily="2" charset="0"/>
                <a:ea typeface="Calibri" panose="020F0502020204030204" pitchFamily="34" charset="0"/>
                <a:cs typeface="Arial" panose="020B0604020202020204" pitchFamily="34" charset="0"/>
              </a:rPr>
              <a:t>.</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Clr>
                <a:schemeClr val="dk1"/>
              </a:buClr>
              <a:buFont typeface="Arial"/>
              <a:buNone/>
            </a:pPr>
            <a:endParaRPr dirty="0"/>
          </a:p>
        </p:txBody>
      </p:sp>
      <p:sp>
        <p:nvSpPr>
          <p:cNvPr id="191" name="Google Shape;191;g22c40971d1e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4856f638b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4856f638b8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lnSpc>
                <a:spcPts val="2005"/>
              </a:lnSpc>
              <a:spcBef>
                <a:spcPts val="1800"/>
              </a:spcBef>
              <a:spcAft>
                <a:spcPts val="1800"/>
              </a:spcAft>
            </a:pPr>
            <a:r>
              <a:rPr lang="fr-FR" sz="1800" dirty="0">
                <a:solidFill>
                  <a:srgbClr val="666666"/>
                </a:solidFill>
                <a:effectLst/>
                <a:latin typeface="Arial" panose="020B0604020202020204" pitchFamily="34" charset="0"/>
                <a:ea typeface="Times New Roman" panose="02020603050405020304" pitchFamily="18" charset="0"/>
              </a:rPr>
              <a:t>Pour bien comprendre le sujet il faut </a:t>
            </a:r>
            <a:r>
              <a:rPr lang="fr-FR" sz="1800" dirty="0" err="1">
                <a:solidFill>
                  <a:srgbClr val="666666"/>
                </a:solidFill>
                <a:effectLst/>
                <a:latin typeface="Arial" panose="020B0604020202020204" pitchFamily="34" charset="0"/>
                <a:ea typeface="Times New Roman" panose="02020603050405020304" pitchFamily="18" charset="0"/>
              </a:rPr>
              <a:t>definir</a:t>
            </a:r>
            <a:r>
              <a:rPr lang="fr-FR" sz="1800" dirty="0">
                <a:solidFill>
                  <a:srgbClr val="666666"/>
                </a:solidFill>
                <a:effectLst/>
                <a:latin typeface="Arial" panose="020B0604020202020204" pitchFamily="34" charset="0"/>
                <a:ea typeface="Times New Roman" panose="02020603050405020304" pitchFamily="18" charset="0"/>
              </a:rPr>
              <a:t> les outils de surveillance et le switch monétique. </a:t>
            </a:r>
          </a:p>
          <a:p>
            <a:pPr>
              <a:lnSpc>
                <a:spcPts val="2005"/>
              </a:lnSpc>
              <a:spcBef>
                <a:spcPts val="1800"/>
              </a:spcBef>
              <a:spcAft>
                <a:spcPts val="1800"/>
              </a:spcAft>
            </a:pPr>
            <a:r>
              <a:rPr lang="fr-FR" sz="1800" dirty="0">
                <a:solidFill>
                  <a:srgbClr val="666666"/>
                </a:solidFill>
                <a:effectLst/>
                <a:latin typeface="Arial" panose="020B0604020202020204" pitchFamily="34" charset="0"/>
                <a:ea typeface="Times New Roman" panose="02020603050405020304" pitchFamily="18" charset="0"/>
              </a:rPr>
              <a:t>Les outils de surveillance sont des technologie qui permettent de collecte de métriques sur le fonctionnement du matériel et des logiciels d'un environnement IT, </a:t>
            </a:r>
          </a:p>
          <a:p>
            <a:pPr>
              <a:lnSpc>
                <a:spcPts val="2005"/>
              </a:lnSpc>
              <a:spcBef>
                <a:spcPts val="1800"/>
              </a:spcBef>
              <a:spcAft>
                <a:spcPts val="1800"/>
              </a:spcAft>
            </a:pPr>
            <a:r>
              <a:rPr lang="fr-FR" sz="1800" dirty="0">
                <a:solidFill>
                  <a:srgbClr val="666666"/>
                </a:solidFill>
                <a:effectLst/>
                <a:latin typeface="Arial" panose="020B0604020202020204" pitchFamily="34" charset="0"/>
                <a:ea typeface="Times New Roman" panose="02020603050405020304" pitchFamily="18" charset="0"/>
              </a:rPr>
              <a:t> Les organisations utilisent les outils de </a:t>
            </a:r>
            <a:r>
              <a:rPr lang="fr-FR" sz="1800" dirty="0" err="1">
                <a:solidFill>
                  <a:srgbClr val="666666"/>
                </a:solidFill>
                <a:effectLst/>
                <a:latin typeface="Arial" panose="020B0604020202020204" pitchFamily="34" charset="0"/>
                <a:ea typeface="Times New Roman" panose="02020603050405020304" pitchFamily="18" charset="0"/>
              </a:rPr>
              <a:t>surveillnace</a:t>
            </a:r>
            <a:r>
              <a:rPr lang="fr-FR" sz="1800" dirty="0">
                <a:solidFill>
                  <a:srgbClr val="666666"/>
                </a:solidFill>
                <a:effectLst/>
                <a:latin typeface="Arial" panose="020B0604020202020204" pitchFamily="34" charset="0"/>
                <a:ea typeface="Times New Roman" panose="02020603050405020304" pitchFamily="18" charset="0"/>
              </a:rPr>
              <a:t>  afin de s'assurer que tout fonctionne comme prévu, et pour aider à détecter les problèmes.</a:t>
            </a:r>
            <a:endParaRPr lang="en-GB" sz="1800" dirty="0">
              <a:effectLst/>
              <a:latin typeface="Times New Roman" panose="02020603050405020304" pitchFamily="18" charset="0"/>
              <a:ea typeface="Times New Roman" panose="02020603050405020304" pitchFamily="18" charset="0"/>
            </a:endParaRPr>
          </a:p>
          <a:p>
            <a:pPr marL="0" lvl="0" indent="0" algn="l" rtl="0">
              <a:lnSpc>
                <a:spcPct val="115000"/>
              </a:lnSpc>
              <a:spcBef>
                <a:spcPts val="0"/>
              </a:spcBef>
              <a:spcAft>
                <a:spcPts val="0"/>
              </a:spcAft>
              <a:buNone/>
            </a:pPr>
            <a:endParaRPr lang="en-GB" sz="1000" dirty="0">
              <a:latin typeface="Candara"/>
              <a:ea typeface="Candara"/>
              <a:cs typeface="Candara"/>
              <a:sym typeface="Candara"/>
            </a:endParaRP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fr-FR" sz="1800" dirty="0">
                <a:solidFill>
                  <a:srgbClr val="666666"/>
                </a:solidFill>
                <a:effectLst/>
                <a:latin typeface="Arial" panose="020B0604020202020204" pitchFamily="34" charset="0"/>
                <a:ea typeface="Times New Roman" panose="02020603050405020304" pitchFamily="18" charset="0"/>
              </a:rPr>
              <a:t>la surveillance IT peut être conçue avec ou sans agent. </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fr-FR" sz="1800" dirty="0">
                <a:solidFill>
                  <a:srgbClr val="666666"/>
                </a:solidFill>
                <a:effectLst/>
                <a:latin typeface="Arial" panose="020B0604020202020204" pitchFamily="34" charset="0"/>
                <a:ea typeface="Times New Roman" panose="02020603050405020304" pitchFamily="18" charset="0"/>
              </a:rPr>
              <a:t>Les agents sont des programmes indépendants installés sur les périphériques surveillés pour collecter des données sur les données de performances du matériel ou des logiciels et les transférer sur un serveur de gestion. </a:t>
            </a:r>
          </a:p>
          <a:p>
            <a:pPr marL="0" marR="0" lvl="0" indent="0" algn="l" defTabSz="914400" rtl="0" eaLnBrk="1" fontAlgn="auto" latinLnBrk="0" hangingPunct="1">
              <a:lnSpc>
                <a:spcPct val="115000"/>
              </a:lnSpc>
              <a:spcBef>
                <a:spcPts val="0"/>
              </a:spcBef>
              <a:spcAft>
                <a:spcPts val="0"/>
              </a:spcAft>
              <a:buClr>
                <a:srgbClr val="000000"/>
              </a:buClr>
              <a:buSzPts val="1400"/>
              <a:buFont typeface="Arial"/>
              <a:buNone/>
              <a:tabLst/>
              <a:defRPr/>
            </a:pPr>
            <a:r>
              <a:rPr lang="fr-FR" sz="1800" dirty="0">
                <a:solidFill>
                  <a:srgbClr val="666666"/>
                </a:solidFill>
                <a:effectLst/>
                <a:latin typeface="Arial" panose="020B0604020202020204" pitchFamily="34" charset="0"/>
                <a:ea typeface="Times New Roman" panose="02020603050405020304" pitchFamily="18" charset="0"/>
              </a:rPr>
              <a:t>La surveillance sans agent utilise les protocoles de communication existants pour émuler un agent et exercer à peu près les mêmes fonctions. Et dans le cas du </a:t>
            </a:r>
            <a:r>
              <a:rPr lang="fr-FR" sz="1800" dirty="0" err="1">
                <a:solidFill>
                  <a:srgbClr val="666666"/>
                </a:solidFill>
                <a:effectLst/>
                <a:latin typeface="Arial" panose="020B0604020202020204" pitchFamily="34" charset="0"/>
                <a:ea typeface="Times New Roman" panose="02020603050405020304" pitchFamily="18" charset="0"/>
              </a:rPr>
              <a:t>serveillance</a:t>
            </a:r>
            <a:r>
              <a:rPr lang="fr-FR" sz="1800" dirty="0">
                <a:solidFill>
                  <a:srgbClr val="666666"/>
                </a:solidFill>
                <a:effectLst/>
                <a:latin typeface="Arial" panose="020B0604020202020204" pitchFamily="34" charset="0"/>
                <a:ea typeface="Times New Roman" panose="02020603050405020304" pitchFamily="18" charset="0"/>
              </a:rPr>
              <a:t> sans agent on peut utiliser par exemple </a:t>
            </a:r>
            <a:r>
              <a:rPr lang="fr-FR" sz="1800" dirty="0" err="1">
                <a:solidFill>
                  <a:srgbClr val="666666"/>
                </a:solidFill>
                <a:effectLst/>
                <a:latin typeface="Arial" panose="020B0604020202020204" pitchFamily="34" charset="0"/>
                <a:ea typeface="Times New Roman" panose="02020603050405020304" pitchFamily="18" charset="0"/>
              </a:rPr>
              <a:t>jmx</a:t>
            </a:r>
            <a:r>
              <a:rPr lang="fr-FR" sz="1800" dirty="0">
                <a:solidFill>
                  <a:srgbClr val="666666"/>
                </a:solidFill>
                <a:effectLst/>
                <a:latin typeface="Arial" panose="020B0604020202020204" pitchFamily="34" charset="0"/>
                <a:ea typeface="Times New Roman" panose="02020603050405020304" pitchFamily="18" charset="0"/>
              </a:rPr>
              <a:t> (SNMP ou bien) ca </a:t>
            </a:r>
            <a:r>
              <a:rPr lang="fr-FR" sz="1800" dirty="0" err="1">
                <a:solidFill>
                  <a:srgbClr val="666666"/>
                </a:solidFill>
                <a:effectLst/>
                <a:latin typeface="Arial" panose="020B0604020202020204" pitchFamily="34" charset="0"/>
                <a:ea typeface="Times New Roman" panose="02020603050405020304" pitchFamily="18" charset="0"/>
              </a:rPr>
              <a:t>depend</a:t>
            </a:r>
            <a:r>
              <a:rPr lang="fr-FR" sz="1800" dirty="0">
                <a:solidFill>
                  <a:srgbClr val="666666"/>
                </a:solidFill>
                <a:effectLst/>
                <a:latin typeface="Arial" panose="020B0604020202020204" pitchFamily="34" charset="0"/>
                <a:ea typeface="Times New Roman" panose="02020603050405020304" pitchFamily="18" charset="0"/>
              </a:rPr>
              <a:t> du besoins</a:t>
            </a:r>
            <a:endParaRPr lang="en-GB" sz="1800" dirty="0">
              <a:effectLst/>
              <a:latin typeface="Times New Roman" panose="02020603050405020304" pitchFamily="18" charset="0"/>
              <a:ea typeface="Times New Roman" panose="02020603050405020304" pitchFamily="18" charset="0"/>
            </a:endParaRPr>
          </a:p>
          <a:p>
            <a:pPr marL="0" lvl="0" indent="0" algn="l" rtl="0">
              <a:lnSpc>
                <a:spcPct val="115000"/>
              </a:lnSpc>
              <a:spcBef>
                <a:spcPts val="0"/>
              </a:spcBef>
              <a:spcAft>
                <a:spcPts val="0"/>
              </a:spcAft>
              <a:buNone/>
            </a:pPr>
            <a:endParaRPr sz="1000" dirty="0">
              <a:latin typeface="Candara"/>
              <a:ea typeface="Candara"/>
              <a:cs typeface="Candara"/>
              <a:sym typeface="Candara"/>
            </a:endParaRPr>
          </a:p>
        </p:txBody>
      </p:sp>
      <p:sp>
        <p:nvSpPr>
          <p:cNvPr id="223" name="Google Shape;223;g24856f638b8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9</a:t>
            </a:fld>
            <a:endParaRPr/>
          </a:p>
        </p:txBody>
      </p:sp>
    </p:spTree>
    <p:extLst>
      <p:ext uri="{BB962C8B-B14F-4D97-AF65-F5344CB8AC3E}">
        <p14:creationId xmlns:p14="http://schemas.microsoft.com/office/powerpoint/2010/main" val="245648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extLst>
      <p:ext uri="{BB962C8B-B14F-4D97-AF65-F5344CB8AC3E}">
        <p14:creationId xmlns:p14="http://schemas.microsoft.com/office/powerpoint/2010/main" val="3982489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459581"/>
            <a:ext cx="5486400" cy="3086100"/>
          </a:xfrm>
          <a:prstGeom prst="rect">
            <a:avLst/>
          </a:prstGeom>
          <a:noFill/>
          <a:ln>
            <a:noFill/>
          </a:ln>
        </p:spPr>
      </p:sp>
      <p:sp>
        <p:nvSpPr>
          <p:cNvPr id="68" name="Google Shape;68;p10"/>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184728" y="1735061"/>
            <a:ext cx="8804700" cy="1407000"/>
          </a:xfrm>
          <a:prstGeom prst="rect">
            <a:avLst/>
          </a:prstGeom>
          <a:noFill/>
          <a:ln w="25400" cap="flat" cmpd="sng">
            <a:solidFill>
              <a:srgbClr val="E5B64A"/>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90" name="Google Shape;90;p13" descr="ENSIAS_logo_2008[1]"/>
          <p:cNvPicPr preferRelativeResize="0"/>
          <p:nvPr/>
        </p:nvPicPr>
        <p:blipFill rotWithShape="1">
          <a:blip r:embed="rId3">
            <a:alphaModFix/>
          </a:blip>
          <a:srcRect/>
          <a:stretch/>
        </p:blipFill>
        <p:spPr>
          <a:xfrm>
            <a:off x="323528" y="86232"/>
            <a:ext cx="792088" cy="720400"/>
          </a:xfrm>
          <a:prstGeom prst="rect">
            <a:avLst/>
          </a:prstGeom>
          <a:noFill/>
          <a:ln>
            <a:noFill/>
          </a:ln>
        </p:spPr>
      </p:pic>
      <p:sp>
        <p:nvSpPr>
          <p:cNvPr id="91" name="Google Shape;91;p13"/>
          <p:cNvSpPr txBox="1"/>
          <p:nvPr/>
        </p:nvSpPr>
        <p:spPr>
          <a:xfrm>
            <a:off x="108813" y="1902223"/>
            <a:ext cx="8956500" cy="1188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800"/>
              <a:buFont typeface="Times New Roman"/>
              <a:buNone/>
            </a:pPr>
            <a:r>
              <a:rPr lang="fr-FR" sz="2400" b="1" dirty="0">
                <a:solidFill>
                  <a:schemeClr val="dk1"/>
                </a:solidFill>
                <a:latin typeface="Times New Roman"/>
                <a:cs typeface="Times New Roman"/>
              </a:rPr>
              <a:t>Conception et développement d’un connecteur du switch monétique avec le système de monitoring ZABBIX</a:t>
            </a:r>
          </a:p>
        </p:txBody>
      </p:sp>
      <p:sp>
        <p:nvSpPr>
          <p:cNvPr id="92" name="Google Shape;92;p13"/>
          <p:cNvSpPr/>
          <p:nvPr/>
        </p:nvSpPr>
        <p:spPr>
          <a:xfrm rot="10800000" flipH="1">
            <a:off x="0" y="916571"/>
            <a:ext cx="9144000" cy="159600"/>
          </a:xfrm>
          <a:prstGeom prst="blockArc">
            <a:avLst>
              <a:gd name="adj1" fmla="val 10800000"/>
              <a:gd name="adj2" fmla="val 0"/>
              <a:gd name="adj3" fmla="val 25000"/>
            </a:avLst>
          </a:prstGeom>
          <a:solidFill>
            <a:schemeClr val="lt1"/>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3" name="Google Shape;93;p13"/>
          <p:cNvSpPr/>
          <p:nvPr/>
        </p:nvSpPr>
        <p:spPr>
          <a:xfrm>
            <a:off x="3285710" y="4742482"/>
            <a:ext cx="250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1400" b="0" i="0" u="none" strike="noStrike" cap="none">
                <a:solidFill>
                  <a:srgbClr val="000000"/>
                </a:solidFill>
                <a:latin typeface="Times New Roman"/>
                <a:ea typeface="Times New Roman"/>
                <a:cs typeface="Times New Roman"/>
                <a:sym typeface="Times New Roman"/>
              </a:rPr>
              <a:t>Année universitaire 202</a:t>
            </a:r>
            <a:r>
              <a:rPr lang="fr-FR">
                <a:latin typeface="Times New Roman"/>
                <a:ea typeface="Times New Roman"/>
                <a:cs typeface="Times New Roman"/>
                <a:sym typeface="Times New Roman"/>
              </a:rPr>
              <a:t>2</a:t>
            </a:r>
            <a:r>
              <a:rPr lang="fr-FR" sz="1400" b="0" i="0" u="none" strike="noStrike" cap="none">
                <a:solidFill>
                  <a:srgbClr val="000000"/>
                </a:solidFill>
                <a:latin typeface="Times New Roman"/>
                <a:ea typeface="Times New Roman"/>
                <a:cs typeface="Times New Roman"/>
                <a:sym typeface="Times New Roman"/>
              </a:rPr>
              <a:t> - 202</a:t>
            </a:r>
            <a:r>
              <a:rPr lang="fr-FR">
                <a:latin typeface="Times New Roman"/>
                <a:ea typeface="Times New Roman"/>
                <a:cs typeface="Times New Roman"/>
                <a:sym typeface="Times New Roman"/>
              </a:rPr>
              <a:t>3</a:t>
            </a:r>
            <a:endParaRPr sz="1400" b="0" i="0" u="none" strike="noStrike" cap="none">
              <a:solidFill>
                <a:schemeClr val="dk1"/>
              </a:solidFill>
              <a:latin typeface="Calibri"/>
              <a:ea typeface="Calibri"/>
              <a:cs typeface="Calibri"/>
              <a:sym typeface="Calibri"/>
            </a:endParaRPr>
          </a:p>
        </p:txBody>
      </p:sp>
      <p:pic>
        <p:nvPicPr>
          <p:cNvPr id="94" name="Google Shape;94;p13"/>
          <p:cNvPicPr preferRelativeResize="0"/>
          <p:nvPr/>
        </p:nvPicPr>
        <p:blipFill>
          <a:blip r:embed="rId4">
            <a:alphaModFix/>
          </a:blip>
          <a:stretch>
            <a:fillRect/>
          </a:stretch>
        </p:blipFill>
        <p:spPr>
          <a:xfrm>
            <a:off x="7356313" y="184812"/>
            <a:ext cx="1415537" cy="523225"/>
          </a:xfrm>
          <a:prstGeom prst="rect">
            <a:avLst/>
          </a:prstGeom>
          <a:noFill/>
          <a:ln>
            <a:noFill/>
          </a:ln>
        </p:spPr>
      </p:pic>
      <p:sp>
        <p:nvSpPr>
          <p:cNvPr id="95" name="Google Shape;95;p13"/>
          <p:cNvSpPr txBox="1"/>
          <p:nvPr/>
        </p:nvSpPr>
        <p:spPr>
          <a:xfrm>
            <a:off x="372375" y="3362525"/>
            <a:ext cx="2913335" cy="1154122"/>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Clr>
                <a:schemeClr val="dk1"/>
              </a:buClr>
              <a:buFont typeface="Arial"/>
              <a:buNone/>
            </a:pPr>
            <a:r>
              <a:rPr lang="fr-FR" sz="1800" b="1" dirty="0">
                <a:solidFill>
                  <a:schemeClr val="dk1"/>
                </a:solidFill>
                <a:latin typeface="Times New Roman"/>
                <a:ea typeface="Times New Roman"/>
                <a:cs typeface="Times New Roman"/>
                <a:sym typeface="Times New Roman"/>
              </a:rPr>
              <a:t>Membres du jury :</a:t>
            </a:r>
            <a:endParaRPr sz="1800" b="1" dirty="0">
              <a:solidFill>
                <a:schemeClr val="dk1"/>
              </a:solidFill>
              <a:latin typeface="Times New Roman"/>
              <a:ea typeface="Times New Roman"/>
              <a:cs typeface="Times New Roman"/>
              <a:sym typeface="Times New Roman"/>
            </a:endParaRPr>
          </a:p>
          <a:p>
            <a:pPr>
              <a:lnSpc>
                <a:spcPct val="150000"/>
              </a:lnSpc>
              <a:buClr>
                <a:schemeClr val="dk1"/>
              </a:buClr>
            </a:pPr>
            <a:r>
              <a:rPr lang="fr-FR" dirty="0">
                <a:solidFill>
                  <a:schemeClr val="dk1"/>
                </a:solidFill>
                <a:latin typeface="Times New Roman"/>
                <a:ea typeface="Times New Roman"/>
                <a:cs typeface="Times New Roman"/>
                <a:sym typeface="Times New Roman"/>
              </a:rPr>
              <a:t>M. Jamal EL HACHIMI(Président)</a:t>
            </a:r>
          </a:p>
          <a:p>
            <a:pPr marL="0" lvl="0" indent="0" algn="l" rtl="0">
              <a:lnSpc>
                <a:spcPct val="150000"/>
              </a:lnSpc>
              <a:spcBef>
                <a:spcPts val="0"/>
              </a:spcBef>
              <a:spcAft>
                <a:spcPts val="0"/>
              </a:spcAft>
              <a:buClr>
                <a:schemeClr val="dk1"/>
              </a:buClr>
              <a:buFont typeface="Arial"/>
              <a:buNone/>
            </a:pPr>
            <a:r>
              <a:rPr lang="fr-FR" dirty="0">
                <a:solidFill>
                  <a:schemeClr val="dk1"/>
                </a:solidFill>
                <a:latin typeface="Times New Roman"/>
                <a:ea typeface="Times New Roman"/>
                <a:cs typeface="Times New Roman"/>
                <a:sym typeface="Times New Roman"/>
              </a:rPr>
              <a:t>Mme. </a:t>
            </a:r>
            <a:r>
              <a:rPr lang="en-GB" dirty="0">
                <a:solidFill>
                  <a:schemeClr val="dk1"/>
                </a:solidFill>
                <a:latin typeface="Times New Roman"/>
                <a:cs typeface="Times New Roman"/>
              </a:rPr>
              <a:t>Laila CHEIKHI</a:t>
            </a:r>
            <a:r>
              <a:rPr lang="fr-FR" dirty="0">
                <a:solidFill>
                  <a:schemeClr val="dk1"/>
                </a:solidFill>
                <a:latin typeface="Times New Roman"/>
                <a:ea typeface="Times New Roman"/>
                <a:cs typeface="Times New Roman"/>
                <a:sym typeface="Times New Roman"/>
              </a:rPr>
              <a:t>(Examinatrice)</a:t>
            </a:r>
            <a:endParaRPr dirty="0">
              <a:solidFill>
                <a:schemeClr val="dk1"/>
              </a:solidFill>
              <a:latin typeface="Times New Roman"/>
              <a:ea typeface="Times New Roman"/>
              <a:cs typeface="Times New Roman"/>
              <a:sym typeface="Times New Roman"/>
            </a:endParaRPr>
          </a:p>
        </p:txBody>
      </p:sp>
      <p:sp>
        <p:nvSpPr>
          <p:cNvPr id="96" name="Google Shape;96;p13"/>
          <p:cNvSpPr/>
          <p:nvPr/>
        </p:nvSpPr>
        <p:spPr>
          <a:xfrm>
            <a:off x="3383564" y="3360880"/>
            <a:ext cx="1728192" cy="1569660"/>
          </a:xfrm>
          <a:prstGeom prst="flowChartProcess">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b="1" dirty="0">
                <a:latin typeface="Times New Roman"/>
                <a:ea typeface="Times New Roman"/>
                <a:cs typeface="Times New Roman"/>
                <a:sym typeface="Times New Roman"/>
              </a:rPr>
              <a:t>Présenté</a:t>
            </a:r>
            <a:r>
              <a:rPr lang="fr-FR" sz="1800" b="1" i="0" u="none" strike="noStrike" cap="none" dirty="0">
                <a:solidFill>
                  <a:srgbClr val="000000"/>
                </a:solidFill>
                <a:latin typeface="Times New Roman"/>
                <a:ea typeface="Times New Roman"/>
                <a:cs typeface="Times New Roman"/>
                <a:sym typeface="Times New Roman"/>
              </a:rPr>
              <a:t> par :</a:t>
            </a:r>
            <a:r>
              <a:rPr lang="fr-FR" sz="1400" b="0" i="0" u="none" strike="noStrike" cap="none" dirty="0">
                <a:solidFill>
                  <a:srgbClr val="000000"/>
                </a:solidFill>
                <a:latin typeface="Times New Roman"/>
                <a:ea typeface="Times New Roman"/>
                <a:cs typeface="Times New Roman"/>
                <a:sym typeface="Times New Roman"/>
              </a:rPr>
              <a:t>	        </a:t>
            </a:r>
            <a:r>
              <a:rPr lang="fr-FR" sz="1600" b="0" i="0" u="none" strike="noStrike" cap="none" dirty="0">
                <a:solidFill>
                  <a:srgbClr val="000000"/>
                </a:solidFill>
                <a:latin typeface="Times New Roman"/>
                <a:ea typeface="Times New Roman"/>
                <a:cs typeface="Times New Roman"/>
                <a:sym typeface="Times New Roman"/>
              </a:rPr>
              <a:t>				</a:t>
            </a:r>
            <a:endParaRPr dirty="0"/>
          </a:p>
        </p:txBody>
      </p:sp>
      <p:sp>
        <p:nvSpPr>
          <p:cNvPr id="97" name="Google Shape;97;p13"/>
          <p:cNvSpPr txBox="1"/>
          <p:nvPr/>
        </p:nvSpPr>
        <p:spPr>
          <a:xfrm>
            <a:off x="5630659" y="3364791"/>
            <a:ext cx="3024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dirty="0">
                <a:solidFill>
                  <a:schemeClr val="dk1"/>
                </a:solidFill>
                <a:latin typeface="Times New Roman"/>
                <a:ea typeface="Times New Roman"/>
                <a:cs typeface="Times New Roman"/>
                <a:sym typeface="Times New Roman"/>
              </a:rPr>
              <a:t>Encadré par:</a:t>
            </a:r>
            <a:endParaRPr dirty="0"/>
          </a:p>
        </p:txBody>
      </p:sp>
      <p:sp>
        <p:nvSpPr>
          <p:cNvPr id="98" name="Google Shape;98;p13"/>
          <p:cNvSpPr txBox="1"/>
          <p:nvPr/>
        </p:nvSpPr>
        <p:spPr>
          <a:xfrm>
            <a:off x="5630652" y="3801536"/>
            <a:ext cx="3549590"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dirty="0">
                <a:solidFill>
                  <a:schemeClr val="dk1"/>
                </a:solidFill>
                <a:latin typeface="Times New Roman"/>
                <a:ea typeface="Times New Roman"/>
                <a:cs typeface="Times New Roman"/>
                <a:sym typeface="Times New Roman"/>
              </a:rPr>
              <a:t>M. Ahmed FAQIHI (ENSIAS)</a:t>
            </a:r>
            <a:endParaRPr sz="1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fr-FR" dirty="0">
                <a:solidFill>
                  <a:schemeClr val="dk1"/>
                </a:solidFill>
                <a:latin typeface="Times New Roman"/>
                <a:ea typeface="Times New Roman"/>
                <a:cs typeface="Times New Roman"/>
                <a:sym typeface="Times New Roman"/>
              </a:rPr>
              <a:t>M. Anas BENZIDIYA (</a:t>
            </a:r>
            <a:r>
              <a:rPr lang="fr-FR" dirty="0" err="1">
                <a:solidFill>
                  <a:schemeClr val="dk1"/>
                </a:solidFill>
                <a:latin typeface="Times New Roman"/>
                <a:ea typeface="Times New Roman"/>
                <a:cs typeface="Times New Roman"/>
                <a:sym typeface="Times New Roman"/>
              </a:rPr>
              <a:t>PayLogic</a:t>
            </a:r>
            <a:r>
              <a:rPr lang="fr-FR"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400" dirty="0">
              <a:solidFill>
                <a:schemeClr val="dk1"/>
              </a:solidFill>
              <a:latin typeface="Times New Roman"/>
              <a:ea typeface="Times New Roman"/>
              <a:cs typeface="Times New Roman"/>
              <a:sym typeface="Times New Roman"/>
            </a:endParaRPr>
          </a:p>
        </p:txBody>
      </p:sp>
      <p:sp>
        <p:nvSpPr>
          <p:cNvPr id="99" name="Google Shape;99;p13"/>
          <p:cNvSpPr txBox="1"/>
          <p:nvPr/>
        </p:nvSpPr>
        <p:spPr>
          <a:xfrm>
            <a:off x="3383560" y="3799275"/>
            <a:ext cx="1867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dirty="0">
                <a:latin typeface="Times New Roman"/>
                <a:ea typeface="Times New Roman"/>
                <a:cs typeface="Times New Roman"/>
                <a:sym typeface="Times New Roman"/>
              </a:rPr>
              <a:t>M. Ayoub EL ASSARI</a:t>
            </a:r>
            <a:endParaRPr sz="1400" dirty="0">
              <a:solidFill>
                <a:schemeClr val="dk1"/>
              </a:solidFill>
              <a:latin typeface="Calibri"/>
              <a:ea typeface="Calibri"/>
              <a:cs typeface="Calibri"/>
              <a:sym typeface="Calibri"/>
            </a:endParaRPr>
          </a:p>
        </p:txBody>
      </p:sp>
      <p:sp>
        <p:nvSpPr>
          <p:cNvPr id="100" name="Google Shape;100;p13"/>
          <p:cNvSpPr/>
          <p:nvPr/>
        </p:nvSpPr>
        <p:spPr>
          <a:xfrm>
            <a:off x="1309447" y="86217"/>
            <a:ext cx="6096000" cy="32495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Georgia"/>
              <a:buNone/>
            </a:pPr>
            <a:r>
              <a:rPr lang="fr-FR" sz="1800" dirty="0">
                <a:solidFill>
                  <a:schemeClr val="dk1"/>
                </a:solidFill>
                <a:latin typeface="Georgia"/>
                <a:ea typeface="Georgia"/>
                <a:cs typeface="Georgia"/>
                <a:sym typeface="Georgia"/>
              </a:rPr>
              <a:t>Soutenance de Projet de Fin d’Études </a:t>
            </a:r>
            <a:endParaRPr lang="fr-FR" sz="1800" dirty="0"/>
          </a:p>
        </p:txBody>
      </p:sp>
      <p:sp>
        <p:nvSpPr>
          <p:cNvPr id="14" name="Google Shape;100;p13">
            <a:extLst>
              <a:ext uri="{FF2B5EF4-FFF2-40B4-BE49-F238E27FC236}">
                <a16:creationId xmlns:a16="http://schemas.microsoft.com/office/drawing/2014/main" id="{2D99F595-FC18-41AF-B4A8-7B08E8481A2D}"/>
              </a:ext>
            </a:extLst>
          </p:cNvPr>
          <p:cNvSpPr/>
          <p:nvPr/>
        </p:nvSpPr>
        <p:spPr>
          <a:xfrm>
            <a:off x="1260313" y="449902"/>
            <a:ext cx="6096000" cy="32495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000"/>
              <a:buFont typeface="Georgia"/>
              <a:buNone/>
            </a:pPr>
            <a:r>
              <a:rPr lang="fr-FR" sz="1800" dirty="0">
                <a:solidFill>
                  <a:schemeClr val="dk1"/>
                </a:solidFill>
                <a:latin typeface="Georgia"/>
                <a:ea typeface="Georgia"/>
                <a:cs typeface="Georgia"/>
                <a:sym typeface="Georgia"/>
              </a:rPr>
              <a:t>Ingénierie du Web et Informatique Mobile</a:t>
            </a:r>
          </a:p>
          <a:p>
            <a:pPr marL="0" marR="0" lvl="0" indent="0" algn="ctr" rtl="0">
              <a:lnSpc>
                <a:spcPct val="90000"/>
              </a:lnSpc>
              <a:spcBef>
                <a:spcPts val="0"/>
              </a:spcBef>
              <a:spcAft>
                <a:spcPts val="0"/>
              </a:spcAft>
              <a:buClr>
                <a:schemeClr val="dk1"/>
              </a:buClr>
              <a:buSzPts val="2000"/>
              <a:buFont typeface="Georgia"/>
              <a:buNone/>
            </a:pPr>
            <a:r>
              <a:rPr lang="fr-FR" sz="1800" dirty="0">
                <a:solidFill>
                  <a:schemeClr val="dk1"/>
                </a:solidFill>
                <a:latin typeface="Garamond"/>
                <a:ea typeface="Garamond"/>
                <a:cs typeface="Garamond"/>
                <a:sym typeface="Garamond"/>
              </a:rPr>
              <a:t>Option: Web Intelligence</a:t>
            </a:r>
            <a:endParaRPr lang="fr-FR" sz="1800" dirty="0">
              <a:solidFill>
                <a:schemeClr val="dk1"/>
              </a:solidFill>
              <a:latin typeface="Georgia"/>
              <a:ea typeface="Georgia"/>
              <a:cs typeface="Georgia"/>
              <a:sym typeface="Georgia"/>
            </a:endParaRPr>
          </a:p>
          <a:p>
            <a:pPr marL="0" marR="0" lvl="0" indent="0" algn="ctr" rtl="0">
              <a:lnSpc>
                <a:spcPct val="90000"/>
              </a:lnSpc>
              <a:spcBef>
                <a:spcPts val="0"/>
              </a:spcBef>
              <a:spcAft>
                <a:spcPts val="0"/>
              </a:spcAft>
              <a:buClr>
                <a:schemeClr val="dk1"/>
              </a:buClr>
              <a:buSzPts val="2800"/>
              <a:buFont typeface="Georgia"/>
              <a:buNone/>
            </a:pPr>
            <a:endParaRPr lang="fr-F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p:nvPr/>
        </p:nvSpPr>
        <p:spPr>
          <a:xfrm>
            <a:off x="271150" y="1599025"/>
            <a:ext cx="8543700" cy="3024933"/>
          </a:xfrm>
          <a:prstGeom prst="rect">
            <a:avLst/>
          </a:prstGeom>
          <a:noFill/>
          <a:ln>
            <a:noFill/>
          </a:ln>
        </p:spPr>
        <p:txBody>
          <a:bodyPr spcFirstLastPara="1" wrap="square" lIns="91425" tIns="91425" rIns="91425" bIns="91425" anchor="t" anchorCtr="0">
            <a:noAutofit/>
          </a:bodyPr>
          <a:lstStyle/>
          <a:p>
            <a:pPr marL="457200" lvl="0" indent="-345440" algn="just">
              <a:lnSpc>
                <a:spcPct val="107000"/>
              </a:lnSpc>
              <a:spcBef>
                <a:spcPts val="600"/>
              </a:spcBef>
              <a:buClr>
                <a:srgbClr val="BF9000"/>
              </a:buClr>
              <a:buSzPts val="1600"/>
              <a:buFont typeface="Calibri"/>
              <a:buChar char="◉"/>
            </a:pPr>
            <a:r>
              <a:rPr lang="fr-FR" sz="1800" dirty="0">
                <a:latin typeface="Calibri"/>
                <a:ea typeface="Calibri"/>
                <a:cs typeface="Calibri"/>
                <a:sym typeface="Calibri"/>
              </a:rPr>
              <a:t>Les </a:t>
            </a:r>
            <a:r>
              <a:rPr lang="fr-FR" sz="1600" dirty="0" err="1"/>
              <a:t>switchs</a:t>
            </a:r>
            <a:r>
              <a:rPr lang="fr-FR" sz="1600" dirty="0"/>
              <a:t> monétiques sont des dispositifs critiques utilisés dans les environnements financiers pour le traitement sécurisé des transactions électroniques</a:t>
            </a:r>
            <a:endParaRPr lang="fr-FR" sz="1800" dirty="0">
              <a:latin typeface="Calibri"/>
              <a:ea typeface="Calibri"/>
              <a:cs typeface="Calibri"/>
              <a:sym typeface="Calibri"/>
            </a:endParaRPr>
          </a:p>
          <a:p>
            <a:pPr marL="0" lvl="0" indent="0" algn="just" rtl="0">
              <a:lnSpc>
                <a:spcPct val="107000"/>
              </a:lnSpc>
              <a:spcBef>
                <a:spcPts val="800"/>
              </a:spcBef>
              <a:spcAft>
                <a:spcPts val="0"/>
              </a:spcAft>
              <a:buNone/>
            </a:pPr>
            <a:endParaRPr sz="1600" dirty="0">
              <a:latin typeface="Calibri"/>
              <a:ea typeface="Calibri"/>
              <a:cs typeface="Calibri"/>
              <a:sym typeface="Calibri"/>
            </a:endParaRPr>
          </a:p>
          <a:p>
            <a:pPr marL="2286000" lvl="0" indent="0" algn="l" rtl="0">
              <a:lnSpc>
                <a:spcPct val="107000"/>
              </a:lnSpc>
              <a:spcBef>
                <a:spcPts val="800"/>
              </a:spcBef>
              <a:spcAft>
                <a:spcPts val="0"/>
              </a:spcAft>
              <a:buNone/>
            </a:pPr>
            <a:r>
              <a:rPr lang="fr-FR" sz="1800" dirty="0">
                <a:solidFill>
                  <a:srgbClr val="066FB4"/>
                </a:solidFill>
                <a:latin typeface="Calibri"/>
                <a:ea typeface="Calibri"/>
                <a:cs typeface="Calibri"/>
                <a:sym typeface="Calibri"/>
              </a:rPr>
              <a:t>Besoin de surveillé l’infrastructure du switch monétique</a:t>
            </a:r>
          </a:p>
          <a:p>
            <a:pPr marL="2286000" lvl="0" indent="0" algn="l" rtl="0">
              <a:lnSpc>
                <a:spcPct val="107000"/>
              </a:lnSpc>
              <a:spcBef>
                <a:spcPts val="800"/>
              </a:spcBef>
              <a:spcAft>
                <a:spcPts val="0"/>
              </a:spcAft>
              <a:buNone/>
            </a:pPr>
            <a:r>
              <a:rPr lang="fr-FR" sz="1800" dirty="0">
                <a:solidFill>
                  <a:srgbClr val="066FB4"/>
                </a:solidFill>
                <a:latin typeface="Calibri"/>
                <a:ea typeface="Calibri"/>
                <a:cs typeface="Calibri"/>
                <a:sym typeface="Calibri"/>
              </a:rPr>
              <a:t>Mise en place d</a:t>
            </a:r>
            <a:r>
              <a:rPr lang="en-GB" sz="1800" dirty="0">
                <a:solidFill>
                  <a:srgbClr val="066FB4"/>
                </a:solidFill>
                <a:latin typeface="Calibri"/>
                <a:ea typeface="Calibri"/>
                <a:cs typeface="Calibri"/>
                <a:sym typeface="Calibri"/>
              </a:rPr>
              <a:t>’un </a:t>
            </a:r>
            <a:r>
              <a:rPr lang="en-GB" sz="1800" dirty="0" err="1">
                <a:solidFill>
                  <a:srgbClr val="066FB4"/>
                </a:solidFill>
                <a:latin typeface="Calibri"/>
                <a:ea typeface="Calibri"/>
                <a:cs typeface="Calibri"/>
                <a:sym typeface="Calibri"/>
              </a:rPr>
              <a:t>connecteur</a:t>
            </a:r>
            <a:r>
              <a:rPr lang="en-GB" sz="1800" dirty="0">
                <a:solidFill>
                  <a:srgbClr val="066FB4"/>
                </a:solidFill>
                <a:latin typeface="Calibri"/>
                <a:ea typeface="Calibri"/>
                <a:cs typeface="Calibri"/>
                <a:sym typeface="Calibri"/>
              </a:rPr>
              <a:t> pour </a:t>
            </a:r>
            <a:r>
              <a:rPr lang="en-GB" sz="1800" dirty="0" err="1">
                <a:solidFill>
                  <a:srgbClr val="066FB4"/>
                </a:solidFill>
                <a:latin typeface="Calibri"/>
                <a:ea typeface="Calibri"/>
                <a:cs typeface="Calibri"/>
                <a:sym typeface="Calibri"/>
              </a:rPr>
              <a:t>pouvoir</a:t>
            </a:r>
            <a:r>
              <a:rPr lang="en-GB" sz="1800" dirty="0">
                <a:solidFill>
                  <a:srgbClr val="066FB4"/>
                </a:solidFill>
                <a:latin typeface="Calibri"/>
                <a:ea typeface="Calibri"/>
                <a:cs typeface="Calibri"/>
                <a:sym typeface="Calibri"/>
              </a:rPr>
              <a:t> </a:t>
            </a:r>
            <a:r>
              <a:rPr lang="en-GB" sz="1800" dirty="0" err="1">
                <a:solidFill>
                  <a:srgbClr val="066FB4"/>
                </a:solidFill>
                <a:latin typeface="Calibri"/>
                <a:ea typeface="Calibri"/>
                <a:cs typeface="Calibri"/>
                <a:sym typeface="Calibri"/>
              </a:rPr>
              <a:t>configurer</a:t>
            </a:r>
            <a:endParaRPr lang="en-GB" sz="1800" dirty="0">
              <a:solidFill>
                <a:srgbClr val="066FB4"/>
              </a:solidFill>
              <a:latin typeface="Calibri"/>
              <a:ea typeface="Calibri"/>
              <a:cs typeface="Calibri"/>
              <a:sym typeface="Calibri"/>
            </a:endParaRPr>
          </a:p>
          <a:p>
            <a:pPr marL="2286000" lvl="0" indent="0" algn="l" rtl="0">
              <a:lnSpc>
                <a:spcPct val="107000"/>
              </a:lnSpc>
              <a:spcBef>
                <a:spcPts val="800"/>
              </a:spcBef>
              <a:spcAft>
                <a:spcPts val="0"/>
              </a:spcAft>
              <a:buNone/>
            </a:pPr>
            <a:r>
              <a:rPr lang="en-GB" sz="1800" dirty="0">
                <a:solidFill>
                  <a:srgbClr val="066FB4"/>
                </a:solidFill>
                <a:latin typeface="Calibri"/>
                <a:ea typeface="Calibri"/>
                <a:cs typeface="Calibri"/>
                <a:sym typeface="Calibri"/>
              </a:rPr>
              <a:t>les </a:t>
            </a:r>
            <a:r>
              <a:rPr lang="en-GB" sz="1800" dirty="0" err="1">
                <a:solidFill>
                  <a:srgbClr val="066FB4"/>
                </a:solidFill>
                <a:latin typeface="Calibri"/>
                <a:ea typeface="Calibri"/>
                <a:cs typeface="Calibri"/>
                <a:sym typeface="Calibri"/>
              </a:rPr>
              <a:t>outils</a:t>
            </a:r>
            <a:r>
              <a:rPr lang="en-GB" sz="1800" dirty="0">
                <a:solidFill>
                  <a:srgbClr val="066FB4"/>
                </a:solidFill>
                <a:latin typeface="Calibri"/>
                <a:ea typeface="Calibri"/>
                <a:cs typeface="Calibri"/>
                <a:sym typeface="Calibri"/>
              </a:rPr>
              <a:t> de monitoring à </a:t>
            </a:r>
            <a:r>
              <a:rPr lang="en-GB" sz="1800" dirty="0" err="1">
                <a:solidFill>
                  <a:srgbClr val="066FB4"/>
                </a:solidFill>
                <a:latin typeface="Calibri"/>
                <a:ea typeface="Calibri"/>
                <a:cs typeface="Calibri"/>
                <a:sym typeface="Calibri"/>
              </a:rPr>
              <a:t>partir</a:t>
            </a:r>
            <a:r>
              <a:rPr lang="en-GB" sz="1800" dirty="0">
                <a:solidFill>
                  <a:srgbClr val="066FB4"/>
                </a:solidFill>
                <a:latin typeface="Calibri"/>
                <a:ea typeface="Calibri"/>
                <a:cs typeface="Calibri"/>
                <a:sym typeface="Calibri"/>
              </a:rPr>
              <a:t> le switch </a:t>
            </a:r>
            <a:r>
              <a:rPr lang="en-GB" sz="1800" dirty="0" err="1">
                <a:solidFill>
                  <a:srgbClr val="066FB4"/>
                </a:solidFill>
                <a:latin typeface="Calibri"/>
                <a:ea typeface="Calibri"/>
                <a:cs typeface="Calibri"/>
                <a:sym typeface="Calibri"/>
              </a:rPr>
              <a:t>monétique</a:t>
            </a:r>
            <a:endParaRPr sz="1800" dirty="0">
              <a:solidFill>
                <a:srgbClr val="066FB4"/>
              </a:solidFill>
              <a:latin typeface="Calibri"/>
              <a:ea typeface="Calibri"/>
              <a:cs typeface="Calibri"/>
              <a:sym typeface="Calibri"/>
            </a:endParaRPr>
          </a:p>
          <a:p>
            <a:pPr marL="0" lvl="0" indent="0" algn="just" rtl="0">
              <a:lnSpc>
                <a:spcPct val="107000"/>
              </a:lnSpc>
              <a:spcBef>
                <a:spcPts val="800"/>
              </a:spcBef>
              <a:spcAft>
                <a:spcPts val="800"/>
              </a:spcAft>
              <a:buNone/>
            </a:pPr>
            <a:endParaRPr sz="1600" dirty="0">
              <a:latin typeface="Calibri"/>
              <a:ea typeface="Calibri"/>
              <a:cs typeface="Calibri"/>
              <a:sym typeface="Calibri"/>
            </a:endParaRPr>
          </a:p>
        </p:txBody>
      </p:sp>
      <p:sp>
        <p:nvSpPr>
          <p:cNvPr id="226" name="Google Shape;226;p19"/>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9"/>
          <p:cNvSpPr txBox="1"/>
          <p:nvPr/>
        </p:nvSpPr>
        <p:spPr>
          <a:xfrm>
            <a:off x="2305081" y="776397"/>
            <a:ext cx="15714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Problématique du projet</a:t>
            </a:r>
            <a:endParaRPr>
              <a:solidFill>
                <a:schemeClr val="dk1"/>
              </a:solidFill>
              <a:latin typeface="Times New Roman"/>
              <a:ea typeface="Times New Roman"/>
              <a:cs typeface="Times New Roman"/>
              <a:sym typeface="Times New Roman"/>
            </a:endParaRPr>
          </a:p>
        </p:txBody>
      </p:sp>
      <p:sp>
        <p:nvSpPr>
          <p:cNvPr id="228" name="Google Shape;228;p19"/>
          <p:cNvSpPr txBox="1"/>
          <p:nvPr/>
        </p:nvSpPr>
        <p:spPr>
          <a:xfrm>
            <a:off x="555663" y="776397"/>
            <a:ext cx="1677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29" name="Google Shape;229;p19"/>
          <p:cNvSpPr txBox="1"/>
          <p:nvPr/>
        </p:nvSpPr>
        <p:spPr>
          <a:xfrm>
            <a:off x="3948598"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30" name="Google Shape;230;p19"/>
          <p:cNvSpPr txBox="1"/>
          <p:nvPr/>
        </p:nvSpPr>
        <p:spPr>
          <a:xfrm>
            <a:off x="5592116"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231" name="Google Shape;231;p19" descr="&lt;LOGICA_QUOTE_LEFT&gt;"/>
          <p:cNvSpPr/>
          <p:nvPr/>
        </p:nvSpPr>
        <p:spPr>
          <a:xfrm rot="10800000">
            <a:off x="3733018" y="807575"/>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32" name="Google Shape;232;p19" descr="&lt;LOGICA_QUOTE_LEFT&gt;"/>
          <p:cNvSpPr/>
          <p:nvPr/>
        </p:nvSpPr>
        <p:spPr>
          <a:xfrm>
            <a:off x="2305086" y="850522"/>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33" name="Google Shape;233;p19"/>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34" name="Google Shape;234;p19"/>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235" name="Google Shape;235;p19"/>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236" name="Google Shape;236;p19"/>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237" name="Google Shape;237;p19"/>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38" name="Google Shape;238;p19"/>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grpSp>
        <p:nvGrpSpPr>
          <p:cNvPr id="239" name="Google Shape;239;p19"/>
          <p:cNvGrpSpPr/>
          <p:nvPr/>
        </p:nvGrpSpPr>
        <p:grpSpPr>
          <a:xfrm rot="570020">
            <a:off x="1106878" y="2825585"/>
            <a:ext cx="574869" cy="768938"/>
            <a:chOff x="9524177" y="3281138"/>
            <a:chExt cx="2108533" cy="3119679"/>
          </a:xfrm>
        </p:grpSpPr>
        <p:grpSp>
          <p:nvGrpSpPr>
            <p:cNvPr id="240" name="Google Shape;240;p19"/>
            <p:cNvGrpSpPr/>
            <p:nvPr/>
          </p:nvGrpSpPr>
          <p:grpSpPr>
            <a:xfrm>
              <a:off x="9959049" y="3958566"/>
              <a:ext cx="1389353" cy="2442251"/>
              <a:chOff x="5118322" y="1933575"/>
              <a:chExt cx="1974634" cy="3471079"/>
            </a:xfrm>
          </p:grpSpPr>
          <p:sp>
            <p:nvSpPr>
              <p:cNvPr id="241" name="Google Shape;241;p19"/>
              <p:cNvSpPr/>
              <p:nvPr/>
            </p:nvSpPr>
            <p:spPr>
              <a:xfrm>
                <a:off x="5118322" y="1933575"/>
                <a:ext cx="1974634" cy="2562223"/>
              </a:xfrm>
              <a:custGeom>
                <a:avLst/>
                <a:gdLst/>
                <a:ahLst/>
                <a:cxnLst/>
                <a:rect l="l" t="t" r="r" b="b"/>
                <a:pathLst>
                  <a:path w="634" h="823" extrusionOk="0">
                    <a:moveTo>
                      <a:pt x="607" y="174"/>
                    </a:moveTo>
                    <a:cubicBezTo>
                      <a:pt x="560" y="66"/>
                      <a:pt x="451" y="0"/>
                      <a:pt x="317" y="0"/>
                    </a:cubicBezTo>
                    <a:cubicBezTo>
                      <a:pt x="183" y="0"/>
                      <a:pt x="74" y="66"/>
                      <a:pt x="26" y="174"/>
                    </a:cubicBezTo>
                    <a:cubicBezTo>
                      <a:pt x="10" y="221"/>
                      <a:pt x="10" y="221"/>
                      <a:pt x="10" y="221"/>
                    </a:cubicBezTo>
                    <a:cubicBezTo>
                      <a:pt x="3" y="248"/>
                      <a:pt x="0" y="276"/>
                      <a:pt x="0" y="306"/>
                    </a:cubicBezTo>
                    <a:cubicBezTo>
                      <a:pt x="0" y="335"/>
                      <a:pt x="3" y="361"/>
                      <a:pt x="10" y="388"/>
                    </a:cubicBezTo>
                    <a:cubicBezTo>
                      <a:pt x="25" y="435"/>
                      <a:pt x="25" y="435"/>
                      <a:pt x="25" y="435"/>
                    </a:cubicBezTo>
                    <a:cubicBezTo>
                      <a:pt x="39" y="472"/>
                      <a:pt x="58" y="504"/>
                      <a:pt x="76" y="535"/>
                    </a:cubicBezTo>
                    <a:cubicBezTo>
                      <a:pt x="89" y="556"/>
                      <a:pt x="103" y="579"/>
                      <a:pt x="114" y="602"/>
                    </a:cubicBezTo>
                    <a:cubicBezTo>
                      <a:pt x="133" y="649"/>
                      <a:pt x="133" y="649"/>
                      <a:pt x="133" y="649"/>
                    </a:cubicBezTo>
                    <a:cubicBezTo>
                      <a:pt x="142" y="676"/>
                      <a:pt x="146" y="704"/>
                      <a:pt x="146" y="732"/>
                    </a:cubicBezTo>
                    <a:cubicBezTo>
                      <a:pt x="146" y="764"/>
                      <a:pt x="177" y="823"/>
                      <a:pt x="206" y="823"/>
                    </a:cubicBezTo>
                    <a:cubicBezTo>
                      <a:pt x="427" y="823"/>
                      <a:pt x="427" y="823"/>
                      <a:pt x="427" y="823"/>
                    </a:cubicBezTo>
                    <a:cubicBezTo>
                      <a:pt x="456" y="823"/>
                      <a:pt x="487" y="764"/>
                      <a:pt x="487" y="732"/>
                    </a:cubicBezTo>
                    <a:cubicBezTo>
                      <a:pt x="487" y="704"/>
                      <a:pt x="491" y="676"/>
                      <a:pt x="500" y="649"/>
                    </a:cubicBezTo>
                    <a:cubicBezTo>
                      <a:pt x="520" y="602"/>
                      <a:pt x="520" y="602"/>
                      <a:pt x="520" y="602"/>
                    </a:cubicBezTo>
                    <a:cubicBezTo>
                      <a:pt x="531" y="579"/>
                      <a:pt x="544" y="556"/>
                      <a:pt x="557" y="535"/>
                    </a:cubicBezTo>
                    <a:cubicBezTo>
                      <a:pt x="576" y="504"/>
                      <a:pt x="595" y="472"/>
                      <a:pt x="609" y="435"/>
                    </a:cubicBezTo>
                    <a:cubicBezTo>
                      <a:pt x="624" y="388"/>
                      <a:pt x="624" y="388"/>
                      <a:pt x="624" y="388"/>
                    </a:cubicBezTo>
                    <a:cubicBezTo>
                      <a:pt x="631" y="361"/>
                      <a:pt x="634" y="334"/>
                      <a:pt x="634" y="306"/>
                    </a:cubicBezTo>
                    <a:cubicBezTo>
                      <a:pt x="634" y="277"/>
                      <a:pt x="630" y="248"/>
                      <a:pt x="624" y="221"/>
                    </a:cubicBezTo>
                    <a:lnTo>
                      <a:pt x="607" y="174"/>
                    </a:lnTo>
                    <a:close/>
                  </a:path>
                </a:pathLst>
              </a:custGeom>
              <a:solidFill>
                <a:srgbClr val="FFFFFF"/>
              </a:solidFill>
              <a:ln w="25400" cap="flat" cmpd="sng">
                <a:solidFill>
                  <a:srgbClr val="F1C2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2" name="Google Shape;242;p19"/>
              <p:cNvGrpSpPr/>
              <p:nvPr/>
            </p:nvGrpSpPr>
            <p:grpSpPr>
              <a:xfrm>
                <a:off x="5695050" y="4633944"/>
                <a:ext cx="821381" cy="770710"/>
                <a:chOff x="5646772" y="5220836"/>
                <a:chExt cx="1041305" cy="977067"/>
              </a:xfrm>
            </p:grpSpPr>
            <p:sp>
              <p:nvSpPr>
                <p:cNvPr id="243" name="Google Shape;243;p19"/>
                <p:cNvSpPr/>
                <p:nvPr/>
              </p:nvSpPr>
              <p:spPr>
                <a:xfrm>
                  <a:off x="5646772" y="5220836"/>
                  <a:ext cx="1034543" cy="476702"/>
                </a:xfrm>
                <a:custGeom>
                  <a:avLst/>
                  <a:gdLst/>
                  <a:ahLst/>
                  <a:cxnLst/>
                  <a:rect l="l" t="t" r="r" b="b"/>
                  <a:pathLst>
                    <a:path w="183" h="84" extrusionOk="0">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000000"/>
                </a:solidFill>
                <a:ln w="9525" cap="flat" cmpd="sng">
                  <a:solidFill>
                    <a:srgbClr val="F1C2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300"/>
                    <a:buFont typeface="Calibri"/>
                    <a:buNone/>
                  </a:pPr>
                  <a:endParaRPr sz="1300" b="0" i="0" u="none" strike="noStrike" cap="none">
                    <a:solidFill>
                      <a:srgbClr val="000000"/>
                    </a:solidFill>
                    <a:latin typeface="Arial"/>
                    <a:ea typeface="Arial"/>
                    <a:cs typeface="Arial"/>
                    <a:sym typeface="Arial"/>
                  </a:endParaRPr>
                </a:p>
              </p:txBody>
            </p:sp>
            <p:sp>
              <p:nvSpPr>
                <p:cNvPr id="244" name="Google Shape;244;p19"/>
                <p:cNvSpPr/>
                <p:nvPr/>
              </p:nvSpPr>
              <p:spPr>
                <a:xfrm>
                  <a:off x="5653534" y="5494684"/>
                  <a:ext cx="1034543" cy="703219"/>
                </a:xfrm>
                <a:custGeom>
                  <a:avLst/>
                  <a:gdLst/>
                  <a:ahLst/>
                  <a:cxnLst/>
                  <a:rect l="l" t="t" r="r" b="b"/>
                  <a:pathLst>
                    <a:path w="183" h="124" extrusionOk="0">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000000"/>
                </a:solidFill>
                <a:ln w="9525" cap="flat" cmpd="sng">
                  <a:solidFill>
                    <a:srgbClr val="F1C2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300"/>
                    <a:buFont typeface="Calibri"/>
                    <a:buNone/>
                  </a:pPr>
                  <a:endParaRPr sz="1300" b="0" i="0" u="none" strike="noStrike" cap="none">
                    <a:solidFill>
                      <a:srgbClr val="000000"/>
                    </a:solidFill>
                    <a:latin typeface="Arial"/>
                    <a:ea typeface="Arial"/>
                    <a:cs typeface="Arial"/>
                    <a:sym typeface="Arial"/>
                  </a:endParaRPr>
                </a:p>
              </p:txBody>
            </p:sp>
          </p:grpSp>
          <p:sp>
            <p:nvSpPr>
              <p:cNvPr id="245" name="Google Shape;245;p19"/>
              <p:cNvSpPr/>
              <p:nvPr/>
            </p:nvSpPr>
            <p:spPr>
              <a:xfrm>
                <a:off x="5635025" y="3133800"/>
                <a:ext cx="941227" cy="1094054"/>
              </a:xfrm>
              <a:custGeom>
                <a:avLst/>
                <a:gdLst/>
                <a:ahLst/>
                <a:cxnLst/>
                <a:rect l="l" t="t" r="r" b="b"/>
                <a:pathLst>
                  <a:path w="232" h="269" extrusionOk="0">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53565A"/>
              </a:solidFill>
              <a:ln w="9525" cap="flat" cmpd="sng">
                <a:solidFill>
                  <a:srgbClr val="F1C2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300"/>
                  <a:buFont typeface="Calibri"/>
                  <a:buNone/>
                </a:pPr>
                <a:endParaRPr sz="1300" b="0" i="0" u="none" strike="noStrike" cap="none">
                  <a:solidFill>
                    <a:srgbClr val="000000"/>
                  </a:solidFill>
                  <a:latin typeface="Arial"/>
                  <a:ea typeface="Arial"/>
                  <a:cs typeface="Arial"/>
                  <a:sym typeface="Arial"/>
                </a:endParaRPr>
              </a:p>
            </p:txBody>
          </p:sp>
        </p:grpSp>
        <p:cxnSp>
          <p:nvCxnSpPr>
            <p:cNvPr id="246" name="Google Shape;246;p19"/>
            <p:cNvCxnSpPr/>
            <p:nvPr/>
          </p:nvCxnSpPr>
          <p:spPr>
            <a:xfrm>
              <a:off x="10167555" y="3301372"/>
              <a:ext cx="188100" cy="492900"/>
            </a:xfrm>
            <a:prstGeom prst="straightConnector1">
              <a:avLst/>
            </a:prstGeom>
            <a:noFill/>
            <a:ln w="19050" cap="flat" cmpd="sng">
              <a:solidFill>
                <a:srgbClr val="F1C232"/>
              </a:solidFill>
              <a:prstDash val="solid"/>
              <a:round/>
              <a:headEnd type="none" w="sm" len="sm"/>
              <a:tailEnd type="none" w="sm" len="sm"/>
            </a:ln>
          </p:spPr>
        </p:cxnSp>
        <p:cxnSp>
          <p:nvCxnSpPr>
            <p:cNvPr id="247" name="Google Shape;247;p19"/>
            <p:cNvCxnSpPr/>
            <p:nvPr/>
          </p:nvCxnSpPr>
          <p:spPr>
            <a:xfrm flipH="1">
              <a:off x="10865793" y="3281138"/>
              <a:ext cx="94800" cy="533400"/>
            </a:xfrm>
            <a:prstGeom prst="straightConnector1">
              <a:avLst/>
            </a:prstGeom>
            <a:noFill/>
            <a:ln w="19050" cap="flat" cmpd="sng">
              <a:solidFill>
                <a:srgbClr val="F1C232"/>
              </a:solidFill>
              <a:prstDash val="solid"/>
              <a:round/>
              <a:headEnd type="none" w="sm" len="sm"/>
              <a:tailEnd type="none" w="sm" len="sm"/>
            </a:ln>
          </p:spPr>
        </p:cxnSp>
        <p:cxnSp>
          <p:nvCxnSpPr>
            <p:cNvPr id="248" name="Google Shape;248;p19"/>
            <p:cNvCxnSpPr/>
            <p:nvPr/>
          </p:nvCxnSpPr>
          <p:spPr>
            <a:xfrm flipH="1">
              <a:off x="11308710" y="3571096"/>
              <a:ext cx="324000" cy="408900"/>
            </a:xfrm>
            <a:prstGeom prst="straightConnector1">
              <a:avLst/>
            </a:prstGeom>
            <a:noFill/>
            <a:ln w="19050" cap="flat" cmpd="sng">
              <a:solidFill>
                <a:srgbClr val="F1C232"/>
              </a:solidFill>
              <a:prstDash val="solid"/>
              <a:round/>
              <a:headEnd type="none" w="sm" len="sm"/>
              <a:tailEnd type="none" w="sm" len="sm"/>
            </a:ln>
          </p:spPr>
        </p:cxnSp>
        <p:cxnSp>
          <p:nvCxnSpPr>
            <p:cNvPr id="249" name="Google Shape;249;p19"/>
            <p:cNvCxnSpPr/>
            <p:nvPr/>
          </p:nvCxnSpPr>
          <p:spPr>
            <a:xfrm>
              <a:off x="9524177" y="3547872"/>
              <a:ext cx="360000" cy="432000"/>
            </a:xfrm>
            <a:prstGeom prst="straightConnector1">
              <a:avLst/>
            </a:prstGeom>
            <a:noFill/>
            <a:ln w="19050" cap="flat" cmpd="sng">
              <a:solidFill>
                <a:srgbClr val="F1C232"/>
              </a:solidFill>
              <a:prstDash val="solid"/>
              <a:round/>
              <a:headEnd type="none" w="sm" len="sm"/>
              <a:tailEnd type="none" w="sm" len="sm"/>
            </a:ln>
          </p:spPr>
        </p:cxnSp>
      </p:grpSp>
      <p:sp>
        <p:nvSpPr>
          <p:cNvPr id="250" name="Google Shape;250;p19"/>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10</a:t>
            </a:fld>
            <a:endParaRPr sz="1600">
              <a:solidFill>
                <a:schemeClr val="dk1"/>
              </a:solidFill>
            </a:endParaRPr>
          </a:p>
        </p:txBody>
      </p:sp>
    </p:spTree>
    <p:extLst>
      <p:ext uri="{BB962C8B-B14F-4D97-AF65-F5344CB8AC3E}">
        <p14:creationId xmlns:p14="http://schemas.microsoft.com/office/powerpoint/2010/main" val="35990032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0"/>
          <p:cNvSpPr txBox="1">
            <a:spLocks noGrp="1"/>
          </p:cNvSpPr>
          <p:nvPr>
            <p:ph type="sldNum" idx="12"/>
          </p:nvPr>
        </p:nvSpPr>
        <p:spPr>
          <a:xfrm>
            <a:off x="6902897" y="4839397"/>
            <a:ext cx="21336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11</a:t>
            </a:fld>
            <a:endParaRPr sz="1600">
              <a:solidFill>
                <a:schemeClr val="dk1"/>
              </a:solidFill>
            </a:endParaRPr>
          </a:p>
        </p:txBody>
      </p:sp>
      <p:sp>
        <p:nvSpPr>
          <p:cNvPr id="257" name="Google Shape;257;p20"/>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20"/>
          <p:cNvSpPr txBox="1"/>
          <p:nvPr/>
        </p:nvSpPr>
        <p:spPr>
          <a:xfrm>
            <a:off x="2305081" y="776397"/>
            <a:ext cx="15714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259" name="Google Shape;259;p20"/>
          <p:cNvSpPr txBox="1"/>
          <p:nvPr/>
        </p:nvSpPr>
        <p:spPr>
          <a:xfrm>
            <a:off x="555663" y="776397"/>
            <a:ext cx="1677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60" name="Google Shape;260;p20"/>
          <p:cNvSpPr txBox="1"/>
          <p:nvPr/>
        </p:nvSpPr>
        <p:spPr>
          <a:xfrm>
            <a:off x="3948598"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Objectifs du projet</a:t>
            </a:r>
            <a:endParaRPr>
              <a:solidFill>
                <a:schemeClr val="dk1"/>
              </a:solidFill>
              <a:latin typeface="Times New Roman"/>
              <a:ea typeface="Times New Roman"/>
              <a:cs typeface="Times New Roman"/>
              <a:sym typeface="Times New Roman"/>
            </a:endParaRPr>
          </a:p>
        </p:txBody>
      </p:sp>
      <p:sp>
        <p:nvSpPr>
          <p:cNvPr id="261" name="Google Shape;261;p20"/>
          <p:cNvSpPr txBox="1"/>
          <p:nvPr/>
        </p:nvSpPr>
        <p:spPr>
          <a:xfrm>
            <a:off x="5592116"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262" name="Google Shape;262;p20" descr="&lt;LOGICA_QUOTE_LEFT&gt;"/>
          <p:cNvSpPr/>
          <p:nvPr/>
        </p:nvSpPr>
        <p:spPr>
          <a:xfrm rot="10800000">
            <a:off x="5376532" y="742825"/>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63" name="Google Shape;263;p20" descr="&lt;LOGICA_QUOTE_LEFT&gt;"/>
          <p:cNvSpPr/>
          <p:nvPr/>
        </p:nvSpPr>
        <p:spPr>
          <a:xfrm>
            <a:off x="3948600" y="785772"/>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64" name="Google Shape;264;p20"/>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65" name="Google Shape;265;p20"/>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266" name="Google Shape;266;p20"/>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267" name="Google Shape;267;p20"/>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268" name="Google Shape;268;p20"/>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69" name="Google Shape;269;p20"/>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270" name="Google Shape;270;p20"/>
          <p:cNvSpPr txBox="1"/>
          <p:nvPr/>
        </p:nvSpPr>
        <p:spPr>
          <a:xfrm>
            <a:off x="962371" y="1673677"/>
            <a:ext cx="3528900" cy="32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b="1" dirty="0">
                <a:solidFill>
                  <a:srgbClr val="000000"/>
                </a:solidFill>
                <a:latin typeface="Calibri"/>
                <a:ea typeface="Calibri"/>
                <a:cs typeface="Calibri"/>
                <a:sym typeface="Calibri"/>
              </a:rPr>
              <a:t>Objectifs</a:t>
            </a:r>
            <a:endParaRPr sz="2000" b="1" dirty="0">
              <a:solidFill>
                <a:srgbClr val="000000"/>
              </a:solidFill>
              <a:highlight>
                <a:srgbClr val="FFCD00"/>
              </a:highlight>
              <a:latin typeface="Calibri"/>
              <a:ea typeface="Calibri"/>
              <a:cs typeface="Calibri"/>
              <a:sym typeface="Calibri"/>
            </a:endParaRPr>
          </a:p>
        </p:txBody>
      </p:sp>
      <p:sp>
        <p:nvSpPr>
          <p:cNvPr id="271" name="Google Shape;271;p20"/>
          <p:cNvSpPr txBox="1"/>
          <p:nvPr/>
        </p:nvSpPr>
        <p:spPr>
          <a:xfrm>
            <a:off x="962375" y="2113900"/>
            <a:ext cx="7625100" cy="60644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CD00"/>
              </a:buClr>
              <a:buSzPts val="1400"/>
              <a:buFont typeface="Calibri"/>
              <a:buChar char="◉"/>
            </a:pPr>
            <a:r>
              <a:rPr lang="fr-FR" dirty="0">
                <a:solidFill>
                  <a:schemeClr val="dk1"/>
                </a:solidFill>
                <a:latin typeface="Calibri"/>
                <a:ea typeface="Calibri"/>
                <a:cs typeface="Calibri"/>
                <a:sym typeface="Calibri"/>
              </a:rPr>
              <a:t>Etudier les  outils de surveillance existants.</a:t>
            </a:r>
          </a:p>
          <a:p>
            <a:pPr marL="457200" indent="-317500">
              <a:buClr>
                <a:srgbClr val="FFCD00"/>
              </a:buClr>
              <a:buSzPts val="1400"/>
              <a:buFont typeface="Calibri"/>
              <a:buChar char="◉"/>
            </a:pPr>
            <a:r>
              <a:rPr lang="fr-FR" dirty="0">
                <a:solidFill>
                  <a:schemeClr val="dk1"/>
                </a:solidFill>
                <a:latin typeface="Calibri"/>
                <a:ea typeface="Calibri"/>
                <a:cs typeface="Calibri"/>
                <a:sym typeface="Calibri"/>
              </a:rPr>
              <a:t>Tester les outils choisies dans un environnement réel (trésor public de Madagascar)		</a:t>
            </a:r>
          </a:p>
        </p:txBody>
      </p:sp>
      <p:grpSp>
        <p:nvGrpSpPr>
          <p:cNvPr id="272" name="Google Shape;272;p20"/>
          <p:cNvGrpSpPr/>
          <p:nvPr/>
        </p:nvGrpSpPr>
        <p:grpSpPr>
          <a:xfrm>
            <a:off x="539445" y="1766740"/>
            <a:ext cx="195281" cy="161562"/>
            <a:chOff x="2594050" y="1631825"/>
            <a:chExt cx="439625" cy="439625"/>
          </a:xfrm>
        </p:grpSpPr>
        <p:sp>
          <p:nvSpPr>
            <p:cNvPr id="273" name="Google Shape;273;p2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71;p20">
            <a:extLst>
              <a:ext uri="{FF2B5EF4-FFF2-40B4-BE49-F238E27FC236}">
                <a16:creationId xmlns:a16="http://schemas.microsoft.com/office/drawing/2014/main" id="{3BBDAB67-8C11-47A2-B3D3-A1D8B639F54E}"/>
              </a:ext>
            </a:extLst>
          </p:cNvPr>
          <p:cNvSpPr txBox="1"/>
          <p:nvPr/>
        </p:nvSpPr>
        <p:spPr>
          <a:xfrm>
            <a:off x="1714819" y="2699557"/>
            <a:ext cx="6872656" cy="606440"/>
          </a:xfrm>
          <a:prstGeom prst="rect">
            <a:avLst/>
          </a:prstGeom>
          <a:noFill/>
          <a:ln>
            <a:noFill/>
          </a:ln>
        </p:spPr>
        <p:txBody>
          <a:bodyPr spcFirstLastPara="1" wrap="square" lIns="91425" tIns="91425" rIns="91425" bIns="91425" anchor="t" anchorCtr="0">
            <a:noAutofit/>
          </a:bodyPr>
          <a:lstStyle/>
          <a:p>
            <a:pPr marL="425450" lvl="0" indent="-285750" algn="l" rtl="0">
              <a:spcBef>
                <a:spcPts val="0"/>
              </a:spcBef>
              <a:spcAft>
                <a:spcPts val="0"/>
              </a:spcAft>
              <a:buClr>
                <a:srgbClr val="FFCD00"/>
              </a:buClr>
              <a:buSzPts val="1400"/>
              <a:buFont typeface="Arial" panose="020B0604020202020204" pitchFamily="34" charset="0"/>
              <a:buChar char="•"/>
            </a:pPr>
            <a:r>
              <a:rPr lang="fr-FR" dirty="0">
                <a:solidFill>
                  <a:schemeClr val="dk1"/>
                </a:solidFill>
                <a:latin typeface="Calibri"/>
                <a:ea typeface="Calibri"/>
                <a:cs typeface="Calibri"/>
                <a:sym typeface="Calibri"/>
              </a:rPr>
              <a:t>Surveiller l’infrastructure : RAM, CPU, Disk dur</a:t>
            </a:r>
          </a:p>
          <a:p>
            <a:pPr marL="425450" lvl="0" indent="-285750" algn="l" rtl="0">
              <a:spcBef>
                <a:spcPts val="0"/>
              </a:spcBef>
              <a:spcAft>
                <a:spcPts val="0"/>
              </a:spcAft>
              <a:buClr>
                <a:srgbClr val="FFCD00"/>
              </a:buClr>
              <a:buSzPts val="1400"/>
              <a:buFont typeface="Arial" panose="020B0604020202020204" pitchFamily="34" charset="0"/>
              <a:buChar char="•"/>
            </a:pPr>
            <a:r>
              <a:rPr lang="fr-FR" dirty="0">
                <a:solidFill>
                  <a:schemeClr val="dk1"/>
                </a:solidFill>
                <a:latin typeface="Calibri"/>
                <a:ea typeface="Calibri"/>
                <a:cs typeface="Calibri"/>
                <a:sym typeface="Calibri"/>
              </a:rPr>
              <a:t>Surveiller la partie applicatif :		</a:t>
            </a:r>
          </a:p>
        </p:txBody>
      </p:sp>
      <p:sp>
        <p:nvSpPr>
          <p:cNvPr id="24" name="Google Shape;271;p20">
            <a:extLst>
              <a:ext uri="{FF2B5EF4-FFF2-40B4-BE49-F238E27FC236}">
                <a16:creationId xmlns:a16="http://schemas.microsoft.com/office/drawing/2014/main" id="{E698F3B2-C6FC-4D46-988F-7A8C9F6D4E39}"/>
              </a:ext>
            </a:extLst>
          </p:cNvPr>
          <p:cNvSpPr txBox="1"/>
          <p:nvPr/>
        </p:nvSpPr>
        <p:spPr>
          <a:xfrm>
            <a:off x="2065019" y="3193885"/>
            <a:ext cx="6522455" cy="606440"/>
          </a:xfrm>
          <a:prstGeom prst="rect">
            <a:avLst/>
          </a:prstGeom>
          <a:noFill/>
          <a:ln>
            <a:noFill/>
          </a:ln>
        </p:spPr>
        <p:txBody>
          <a:bodyPr spcFirstLastPara="1" wrap="square" lIns="91425" tIns="91425" rIns="91425" bIns="91425" anchor="t" anchorCtr="0">
            <a:noAutofit/>
          </a:bodyPr>
          <a:lstStyle/>
          <a:p>
            <a:pPr marL="425450" lvl="0" indent="-285750">
              <a:buClr>
                <a:srgbClr val="FFCD00"/>
              </a:buClr>
              <a:buSzPts val="1400"/>
              <a:buFont typeface="Wingdings" panose="05000000000000000000" pitchFamily="2" charset="2"/>
              <a:buChar char="Ø"/>
            </a:pPr>
            <a:r>
              <a:rPr lang="fr-FR" dirty="0">
                <a:solidFill>
                  <a:schemeClr val="dk1"/>
                </a:solidFill>
                <a:latin typeface="Calibri"/>
                <a:ea typeface="Calibri"/>
                <a:cs typeface="Calibri"/>
                <a:sym typeface="Calibri"/>
              </a:rPr>
              <a:t>Fichier JAR : nombre des threads, HEAP, nombre des classes</a:t>
            </a:r>
          </a:p>
          <a:p>
            <a:pPr marL="425450" indent="-285750">
              <a:buClr>
                <a:srgbClr val="FFCD00"/>
              </a:buClr>
              <a:buSzPts val="1400"/>
              <a:buFont typeface="Wingdings" panose="05000000000000000000" pitchFamily="2" charset="2"/>
              <a:buChar char="Ø"/>
            </a:pPr>
            <a:r>
              <a:rPr lang="fr-FR" dirty="0">
                <a:solidFill>
                  <a:schemeClr val="dk1"/>
                </a:solidFill>
                <a:latin typeface="Calibri"/>
                <a:ea typeface="Calibri"/>
                <a:cs typeface="Calibri"/>
                <a:sym typeface="Calibri"/>
              </a:rPr>
              <a:t>Serveur Tomcat : nombre des threads, HEAP, nombre des classes	</a:t>
            </a:r>
          </a:p>
        </p:txBody>
      </p:sp>
      <p:sp>
        <p:nvSpPr>
          <p:cNvPr id="25" name="Google Shape;271;p20">
            <a:extLst>
              <a:ext uri="{FF2B5EF4-FFF2-40B4-BE49-F238E27FC236}">
                <a16:creationId xmlns:a16="http://schemas.microsoft.com/office/drawing/2014/main" id="{780056E2-29F6-4A1E-BB2B-F37E1958CB88}"/>
              </a:ext>
            </a:extLst>
          </p:cNvPr>
          <p:cNvSpPr txBox="1"/>
          <p:nvPr/>
        </p:nvSpPr>
        <p:spPr>
          <a:xfrm>
            <a:off x="962371" y="3779542"/>
            <a:ext cx="7625100" cy="494328"/>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CD00"/>
              </a:buClr>
              <a:buSzPts val="1400"/>
              <a:buFont typeface="Calibri"/>
              <a:buChar char="◉"/>
            </a:pPr>
            <a:r>
              <a:rPr lang="fr-FR" dirty="0">
                <a:solidFill>
                  <a:schemeClr val="dk1"/>
                </a:solidFill>
                <a:latin typeface="Calibri"/>
                <a:ea typeface="Calibri"/>
                <a:cs typeface="Calibri"/>
                <a:sym typeface="Calibri"/>
              </a:rPr>
              <a:t>Développement du connecteur pour charger la configuration		</a:t>
            </a:r>
          </a:p>
        </p:txBody>
      </p:sp>
    </p:spTree>
    <p:extLst>
      <p:ext uri="{BB962C8B-B14F-4D97-AF65-F5344CB8AC3E}">
        <p14:creationId xmlns:p14="http://schemas.microsoft.com/office/powerpoint/2010/main" val="18494988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 calcmode="lin" valueType="num">
                                      <p:cBhvr additive="base">
                                        <p:cTn id="7" dur="1000"/>
                                        <p:tgtEl>
                                          <p:spTgt spid="27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71">
                                            <p:txEl>
                                              <p:pRg st="1" end="1"/>
                                            </p:txEl>
                                          </p:spTgt>
                                        </p:tgtEl>
                                        <p:attrNameLst>
                                          <p:attrName>style.visibility</p:attrName>
                                        </p:attrNameLst>
                                      </p:cBhvr>
                                      <p:to>
                                        <p:strVal val="visible"/>
                                      </p:to>
                                    </p:set>
                                    <p:anim calcmode="lin" valueType="num">
                                      <p:cBhvr additive="base">
                                        <p:cTn id="12" dur="1000"/>
                                        <p:tgtEl>
                                          <p:spTgt spid="27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 calcmode="lin" valueType="num">
                                      <p:cBhvr additive="base">
                                        <p:cTn id="17" dur="1000"/>
                                        <p:tgtEl>
                                          <p:spTgt spid="2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 calcmode="lin" valueType="num">
                                      <p:cBhvr additive="base">
                                        <p:cTn id="22" dur="1000"/>
                                        <p:tgtEl>
                                          <p:spTgt spid="2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1000"/>
                                        <p:tgtEl>
                                          <p:spTgt spid="2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4">
                                            <p:txEl>
                                              <p:pRg st="1" end="1"/>
                                            </p:txEl>
                                          </p:spTgt>
                                        </p:tgtEl>
                                        <p:attrNameLst>
                                          <p:attrName>style.visibility</p:attrName>
                                        </p:attrNameLst>
                                      </p:cBhvr>
                                      <p:to>
                                        <p:strVal val="visible"/>
                                      </p:to>
                                    </p:set>
                                    <p:anim calcmode="lin" valueType="num">
                                      <p:cBhvr additive="base">
                                        <p:cTn id="32" dur="1000"/>
                                        <p:tgtEl>
                                          <p:spTgt spid="2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 calcmode="lin" valueType="num">
                                      <p:cBhvr additive="base">
                                        <p:cTn id="37" dur="1000"/>
                                        <p:tgtEl>
                                          <p:spTgt spid="25">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4" name="Google Shape;284;p21"/>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12</a:t>
            </a:fld>
            <a:endParaRPr sz="1600">
              <a:solidFill>
                <a:schemeClr val="dk1"/>
              </a:solidFill>
            </a:endParaRPr>
          </a:p>
        </p:txBody>
      </p:sp>
      <p:sp>
        <p:nvSpPr>
          <p:cNvPr id="285" name="Google Shape;285;p21"/>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21"/>
          <p:cNvSpPr txBox="1"/>
          <p:nvPr/>
        </p:nvSpPr>
        <p:spPr>
          <a:xfrm>
            <a:off x="2305081" y="776397"/>
            <a:ext cx="15714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287" name="Google Shape;287;p21"/>
          <p:cNvSpPr txBox="1"/>
          <p:nvPr/>
        </p:nvSpPr>
        <p:spPr>
          <a:xfrm>
            <a:off x="555663" y="776397"/>
            <a:ext cx="1677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88" name="Google Shape;288;p21"/>
          <p:cNvSpPr txBox="1"/>
          <p:nvPr/>
        </p:nvSpPr>
        <p:spPr>
          <a:xfrm>
            <a:off x="3948598"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89" name="Google Shape;289;p21"/>
          <p:cNvSpPr txBox="1"/>
          <p:nvPr/>
        </p:nvSpPr>
        <p:spPr>
          <a:xfrm>
            <a:off x="5592116"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Conduite du projet</a:t>
            </a:r>
            <a:endParaRPr>
              <a:solidFill>
                <a:schemeClr val="dk1"/>
              </a:solidFill>
              <a:latin typeface="Times New Roman"/>
              <a:ea typeface="Times New Roman"/>
              <a:cs typeface="Times New Roman"/>
              <a:sym typeface="Times New Roman"/>
            </a:endParaRPr>
          </a:p>
        </p:txBody>
      </p:sp>
      <p:sp>
        <p:nvSpPr>
          <p:cNvPr id="290" name="Google Shape;290;p21" descr="&lt;LOGICA_QUOTE_LEFT&gt;"/>
          <p:cNvSpPr/>
          <p:nvPr/>
        </p:nvSpPr>
        <p:spPr>
          <a:xfrm rot="10800000">
            <a:off x="7020057" y="742825"/>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91" name="Google Shape;291;p21" descr="&lt;LOGICA_QUOTE_LEFT&gt;"/>
          <p:cNvSpPr/>
          <p:nvPr/>
        </p:nvSpPr>
        <p:spPr>
          <a:xfrm>
            <a:off x="5592125" y="785772"/>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92" name="Google Shape;292;p21"/>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93" name="Google Shape;293;p21"/>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dirty="0">
                <a:solidFill>
                  <a:schemeClr val="lt1"/>
                </a:solidFill>
                <a:latin typeface="Times New Roman"/>
                <a:ea typeface="Times New Roman"/>
                <a:cs typeface="Times New Roman"/>
                <a:sym typeface="Times New Roman"/>
              </a:rPr>
              <a:t>Etude technique</a:t>
            </a:r>
            <a:endParaRPr dirty="0"/>
          </a:p>
        </p:txBody>
      </p:sp>
      <p:sp>
        <p:nvSpPr>
          <p:cNvPr id="294" name="Google Shape;294;p21"/>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dirty="0">
                <a:solidFill>
                  <a:srgbClr val="A5A5A5"/>
                </a:solidFill>
                <a:latin typeface="Times New Roman"/>
                <a:ea typeface="Times New Roman"/>
                <a:cs typeface="Times New Roman"/>
                <a:sym typeface="Times New Roman"/>
              </a:rPr>
              <a:t>Contexte général </a:t>
            </a:r>
            <a:endParaRPr dirty="0">
              <a:solidFill>
                <a:srgbClr val="A5A5A5"/>
              </a:solidFill>
            </a:endParaRPr>
          </a:p>
        </p:txBody>
      </p:sp>
      <p:sp>
        <p:nvSpPr>
          <p:cNvPr id="295" name="Google Shape;295;p21"/>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dirty="0">
                <a:solidFill>
                  <a:schemeClr val="lt1"/>
                </a:solidFill>
                <a:latin typeface="Times New Roman"/>
                <a:ea typeface="Times New Roman"/>
                <a:cs typeface="Times New Roman"/>
                <a:sym typeface="Times New Roman"/>
              </a:rPr>
              <a:t>Analyse et conception</a:t>
            </a:r>
            <a:endParaRPr dirty="0"/>
          </a:p>
        </p:txBody>
      </p:sp>
      <p:sp>
        <p:nvSpPr>
          <p:cNvPr id="296" name="Google Shape;296;p21"/>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dirty="0">
                <a:solidFill>
                  <a:schemeClr val="lt1"/>
                </a:solidFill>
                <a:latin typeface="Times New Roman"/>
                <a:ea typeface="Times New Roman"/>
                <a:cs typeface="Times New Roman"/>
                <a:sym typeface="Times New Roman"/>
              </a:rPr>
              <a:t>Réalisation</a:t>
            </a:r>
            <a:endParaRPr dirty="0"/>
          </a:p>
        </p:txBody>
      </p:sp>
      <p:sp>
        <p:nvSpPr>
          <p:cNvPr id="297" name="Google Shape;297;p21"/>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pic>
        <p:nvPicPr>
          <p:cNvPr id="3" name="Picture 2">
            <a:extLst>
              <a:ext uri="{FF2B5EF4-FFF2-40B4-BE49-F238E27FC236}">
                <a16:creationId xmlns:a16="http://schemas.microsoft.com/office/drawing/2014/main" id="{E0FE30EF-803D-41C2-985E-EEA563CAF0DA}"/>
              </a:ext>
            </a:extLst>
          </p:cNvPr>
          <p:cNvPicPr>
            <a:picLocks noChangeAspect="1"/>
          </p:cNvPicPr>
          <p:nvPr/>
        </p:nvPicPr>
        <p:blipFill>
          <a:blip r:embed="rId3"/>
          <a:stretch>
            <a:fillRect/>
          </a:stretch>
        </p:blipFill>
        <p:spPr>
          <a:xfrm>
            <a:off x="2130050" y="1409249"/>
            <a:ext cx="4170052" cy="3567098"/>
          </a:xfrm>
          <a:prstGeom prst="rect">
            <a:avLst/>
          </a:prstGeom>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2"/>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13</a:t>
            </a:fld>
            <a:endParaRPr sz="1600">
              <a:solidFill>
                <a:schemeClr val="dk1"/>
              </a:solidFill>
            </a:endParaRPr>
          </a:p>
        </p:txBody>
      </p:sp>
      <p:sp>
        <p:nvSpPr>
          <p:cNvPr id="309" name="Google Shape;309;p22"/>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22"/>
          <p:cNvSpPr txBox="1"/>
          <p:nvPr/>
        </p:nvSpPr>
        <p:spPr>
          <a:xfrm>
            <a:off x="2305081" y="776397"/>
            <a:ext cx="15714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311" name="Google Shape;311;p22"/>
          <p:cNvSpPr txBox="1"/>
          <p:nvPr/>
        </p:nvSpPr>
        <p:spPr>
          <a:xfrm>
            <a:off x="555663" y="776397"/>
            <a:ext cx="1677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312" name="Google Shape;312;p22"/>
          <p:cNvSpPr txBox="1"/>
          <p:nvPr/>
        </p:nvSpPr>
        <p:spPr>
          <a:xfrm>
            <a:off x="3948598"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313" name="Google Shape;313;p22"/>
          <p:cNvSpPr txBox="1"/>
          <p:nvPr/>
        </p:nvSpPr>
        <p:spPr>
          <a:xfrm>
            <a:off x="5592116"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Conduite du projet</a:t>
            </a:r>
            <a:endParaRPr>
              <a:solidFill>
                <a:schemeClr val="dk1"/>
              </a:solidFill>
              <a:latin typeface="Times New Roman"/>
              <a:ea typeface="Times New Roman"/>
              <a:cs typeface="Times New Roman"/>
              <a:sym typeface="Times New Roman"/>
            </a:endParaRPr>
          </a:p>
        </p:txBody>
      </p:sp>
      <p:sp>
        <p:nvSpPr>
          <p:cNvPr id="314" name="Google Shape;314;p22" descr="&lt;LOGICA_QUOTE_LEFT&gt;"/>
          <p:cNvSpPr/>
          <p:nvPr/>
        </p:nvSpPr>
        <p:spPr>
          <a:xfrm rot="10800000">
            <a:off x="7020057" y="742825"/>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15" name="Google Shape;315;p22" descr="&lt;LOGICA_QUOTE_LEFT&gt;"/>
          <p:cNvSpPr/>
          <p:nvPr/>
        </p:nvSpPr>
        <p:spPr>
          <a:xfrm>
            <a:off x="5592125" y="785772"/>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16" name="Google Shape;316;p22"/>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17" name="Google Shape;317;p22"/>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18" name="Google Shape;318;p22"/>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319" name="Google Shape;319;p22"/>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320" name="Google Shape;320;p22"/>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21" name="Google Shape;321;p22"/>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23" name="Google Shape;323;p22"/>
          <p:cNvSpPr/>
          <p:nvPr/>
        </p:nvSpPr>
        <p:spPr>
          <a:xfrm>
            <a:off x="555672" y="1361147"/>
            <a:ext cx="25794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a:solidFill>
                  <a:srgbClr val="162E4C"/>
                </a:solidFill>
                <a:latin typeface="Calibri"/>
                <a:ea typeface="Calibri"/>
                <a:cs typeface="Calibri"/>
                <a:sym typeface="Calibri"/>
              </a:rPr>
              <a:t>Planification</a:t>
            </a:r>
            <a:endParaRPr b="1">
              <a:solidFill>
                <a:srgbClr val="162E4C"/>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789176D-0041-4009-9480-84CF724E35B1}"/>
              </a:ext>
            </a:extLst>
          </p:cNvPr>
          <p:cNvPicPr>
            <a:picLocks noChangeAspect="1"/>
          </p:cNvPicPr>
          <p:nvPr/>
        </p:nvPicPr>
        <p:blipFill>
          <a:blip r:embed="rId3"/>
          <a:stretch>
            <a:fillRect/>
          </a:stretch>
        </p:blipFill>
        <p:spPr>
          <a:xfrm>
            <a:off x="1394313" y="1695969"/>
            <a:ext cx="5976257" cy="3358828"/>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3"/>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14</a:t>
            </a:fld>
            <a:endParaRPr sz="1600">
              <a:solidFill>
                <a:schemeClr val="dk1"/>
              </a:solidFill>
            </a:endParaRPr>
          </a:p>
        </p:txBody>
      </p:sp>
      <p:sp>
        <p:nvSpPr>
          <p:cNvPr id="330" name="Google Shape;330;p23"/>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23"/>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32" name="Google Shape;332;p23"/>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33" name="Google Shape;333;p23"/>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334" name="Google Shape;334;p23"/>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335" name="Google Shape;335;p23"/>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36" name="Google Shape;336;p23"/>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37" name="Google Shape;337;p23"/>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Conception</a:t>
            </a:r>
            <a:endParaRPr>
              <a:solidFill>
                <a:srgbClr val="888888"/>
              </a:solidFill>
              <a:latin typeface="Times New Roman"/>
              <a:ea typeface="Times New Roman"/>
              <a:cs typeface="Times New Roman"/>
              <a:sym typeface="Times New Roman"/>
            </a:endParaRPr>
          </a:p>
        </p:txBody>
      </p:sp>
      <p:sp>
        <p:nvSpPr>
          <p:cNvPr id="338" name="Google Shape;338;p23"/>
          <p:cNvSpPr txBox="1"/>
          <p:nvPr/>
        </p:nvSpPr>
        <p:spPr>
          <a:xfrm>
            <a:off x="1541334" y="8372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Existant</a:t>
            </a:r>
            <a:endParaRPr>
              <a:solidFill>
                <a:schemeClr val="dk1"/>
              </a:solidFill>
              <a:latin typeface="Times New Roman"/>
              <a:ea typeface="Times New Roman"/>
              <a:cs typeface="Times New Roman"/>
              <a:sym typeface="Times New Roman"/>
            </a:endParaRPr>
          </a:p>
        </p:txBody>
      </p:sp>
      <p:sp>
        <p:nvSpPr>
          <p:cNvPr id="339" name="Google Shape;339;p23" descr="&lt;LOGICA_QUOTE_LEFT&gt;"/>
          <p:cNvSpPr/>
          <p:nvPr/>
        </p:nvSpPr>
        <p:spPr>
          <a:xfrm rot="10800000">
            <a:off x="2580466" y="819012"/>
            <a:ext cx="123610"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40" name="Google Shape;340;p23" descr="&lt;LOGICA_QUOTE_LEFT&gt;"/>
          <p:cNvSpPr/>
          <p:nvPr/>
        </p:nvSpPr>
        <p:spPr>
          <a:xfrm>
            <a:off x="1949961" y="819010"/>
            <a:ext cx="123610"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41" name="Google Shape;341;p23"/>
          <p:cNvSpPr txBox="1"/>
          <p:nvPr/>
        </p:nvSpPr>
        <p:spPr>
          <a:xfrm>
            <a:off x="3619629"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342" name="Google Shape;342;p23"/>
          <p:cNvSpPr txBox="1"/>
          <p:nvPr/>
        </p:nvSpPr>
        <p:spPr>
          <a:xfrm>
            <a:off x="222000" y="3024872"/>
            <a:ext cx="1757700" cy="65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2000">
                <a:latin typeface="Bell MT"/>
                <a:ea typeface="Bell MT"/>
                <a:cs typeface="Bell MT"/>
                <a:sym typeface="Bell MT"/>
              </a:rPr>
              <a:t>Switch de paiement</a:t>
            </a:r>
            <a:endParaRPr sz="2000">
              <a:solidFill>
                <a:srgbClr val="000000"/>
              </a:solidFill>
              <a:latin typeface="Bell MT"/>
              <a:ea typeface="Bell MT"/>
              <a:cs typeface="Bell MT"/>
              <a:sym typeface="Bell MT"/>
            </a:endParaRPr>
          </a:p>
        </p:txBody>
      </p:sp>
      <p:sp>
        <p:nvSpPr>
          <p:cNvPr id="343" name="Google Shape;343;p23"/>
          <p:cNvSpPr/>
          <p:nvPr/>
        </p:nvSpPr>
        <p:spPr>
          <a:xfrm>
            <a:off x="2022374" y="1640247"/>
            <a:ext cx="476400" cy="1863000"/>
          </a:xfrm>
          <a:prstGeom prst="rightBrace">
            <a:avLst>
              <a:gd name="adj1" fmla="val 59091"/>
              <a:gd name="adj2" fmla="val 50000"/>
            </a:avLst>
          </a:prstGeom>
          <a:noFill/>
          <a:ln w="2857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3"/>
          <p:cNvSpPr/>
          <p:nvPr/>
        </p:nvSpPr>
        <p:spPr>
          <a:xfrm>
            <a:off x="2875225" y="3954375"/>
            <a:ext cx="5878200" cy="1595100"/>
          </a:xfrm>
          <a:prstGeom prst="rect">
            <a:avLst/>
          </a:prstGeom>
          <a:noFill/>
          <a:ln>
            <a:noFill/>
          </a:ln>
        </p:spPr>
        <p:txBody>
          <a:bodyPr spcFirstLastPara="1" wrap="square" lIns="91425" tIns="45700" rIns="91425" bIns="45700" anchor="t" anchorCtr="0">
            <a:noAutofit/>
          </a:bodyPr>
          <a:lstStyle/>
          <a:p>
            <a:pPr marL="0" marR="0" lvl="0" indent="0" algn="just" rtl="0">
              <a:lnSpc>
                <a:spcPct val="120000"/>
              </a:lnSpc>
              <a:spcBef>
                <a:spcPts val="0"/>
              </a:spcBef>
              <a:spcAft>
                <a:spcPts val="0"/>
              </a:spcAft>
              <a:buNone/>
            </a:pPr>
            <a:r>
              <a:rPr lang="fr-FR" sz="1200" dirty="0">
                <a:solidFill>
                  <a:srgbClr val="000000"/>
                </a:solidFill>
                <a:latin typeface="Calibri"/>
                <a:ea typeface="Calibri"/>
                <a:cs typeface="Calibri"/>
                <a:sym typeface="Calibri"/>
              </a:rPr>
              <a:t>Pas de module pour surveillé l’infrastructure et les composants de la solution</a:t>
            </a:r>
            <a:endParaRPr sz="1200" dirty="0">
              <a:solidFill>
                <a:srgbClr val="000000"/>
              </a:solidFill>
              <a:latin typeface="Calibri"/>
              <a:ea typeface="Calibri"/>
              <a:cs typeface="Calibri"/>
              <a:sym typeface="Calibri"/>
            </a:endParaRPr>
          </a:p>
        </p:txBody>
      </p:sp>
      <p:sp>
        <p:nvSpPr>
          <p:cNvPr id="345" name="Google Shape;345;p23"/>
          <p:cNvSpPr/>
          <p:nvPr/>
        </p:nvSpPr>
        <p:spPr>
          <a:xfrm>
            <a:off x="2644571" y="4053725"/>
            <a:ext cx="230700" cy="145200"/>
          </a:xfrm>
          <a:prstGeom prst="mathMultiply">
            <a:avLst>
              <a:gd name="adj1" fmla="val 23520"/>
            </a:avLst>
          </a:prstGeom>
          <a:solidFill>
            <a:srgbClr val="DD36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pic>
        <p:nvPicPr>
          <p:cNvPr id="346" name="Google Shape;346;p23"/>
          <p:cNvPicPr preferRelativeResize="0"/>
          <p:nvPr/>
        </p:nvPicPr>
        <p:blipFill>
          <a:blip r:embed="rId3">
            <a:alphaModFix/>
          </a:blip>
          <a:stretch>
            <a:fillRect/>
          </a:stretch>
        </p:blipFill>
        <p:spPr>
          <a:xfrm>
            <a:off x="796425" y="2191697"/>
            <a:ext cx="752475" cy="628650"/>
          </a:xfrm>
          <a:prstGeom prst="rect">
            <a:avLst/>
          </a:prstGeom>
          <a:noFill/>
          <a:ln>
            <a:noFill/>
          </a:ln>
        </p:spPr>
      </p:pic>
      <p:sp>
        <p:nvSpPr>
          <p:cNvPr id="347" name="Google Shape;347;p23"/>
          <p:cNvSpPr/>
          <p:nvPr/>
        </p:nvSpPr>
        <p:spPr>
          <a:xfrm>
            <a:off x="673050" y="2004075"/>
            <a:ext cx="946500" cy="1020900"/>
          </a:xfrm>
          <a:prstGeom prst="roundRect">
            <a:avLst>
              <a:gd name="adj" fmla="val 16667"/>
            </a:avLst>
          </a:prstGeom>
          <a:noFill/>
          <a:ln w="2857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Bell MT"/>
              <a:ea typeface="Bell MT"/>
              <a:cs typeface="Bell MT"/>
              <a:sym typeface="Bell MT"/>
            </a:endParaRPr>
          </a:p>
        </p:txBody>
      </p:sp>
      <p:grpSp>
        <p:nvGrpSpPr>
          <p:cNvPr id="348" name="Google Shape;348;p23"/>
          <p:cNvGrpSpPr/>
          <p:nvPr/>
        </p:nvGrpSpPr>
        <p:grpSpPr>
          <a:xfrm>
            <a:off x="2619952" y="1340229"/>
            <a:ext cx="6302048" cy="2023596"/>
            <a:chOff x="406003" y="3120"/>
            <a:chExt cx="6741600" cy="442800"/>
          </a:xfrm>
        </p:grpSpPr>
        <p:sp>
          <p:nvSpPr>
            <p:cNvPr id="349" name="Google Shape;349;p23"/>
            <p:cNvSpPr/>
            <p:nvPr/>
          </p:nvSpPr>
          <p:spPr>
            <a:xfrm>
              <a:off x="406003" y="3120"/>
              <a:ext cx="6741600" cy="442800"/>
            </a:xfrm>
            <a:prstGeom prst="roundRect">
              <a:avLst>
                <a:gd name="adj" fmla="val 16667"/>
              </a:avLst>
            </a:prstGeom>
            <a:solidFill>
              <a:srgbClr val="D0E0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txBox="1"/>
            <p:nvPr/>
          </p:nvSpPr>
          <p:spPr>
            <a:xfrm>
              <a:off x="583926" y="37562"/>
              <a:ext cx="6478500" cy="384000"/>
            </a:xfrm>
            <a:prstGeom prst="rect">
              <a:avLst/>
            </a:prstGeom>
            <a:solidFill>
              <a:srgbClr val="D0E0E3"/>
            </a:solidFill>
            <a:ln>
              <a:noFill/>
            </a:ln>
          </p:spPr>
          <p:txBody>
            <a:bodyPr spcFirstLastPara="1" wrap="square" lIns="215050" tIns="0" rIns="215050" bIns="0" anchor="t" anchorCtr="0">
              <a:noAutofit/>
            </a:bodyPr>
            <a:lstStyle/>
            <a:p>
              <a:pPr marL="0" marR="0" lvl="0" indent="0" algn="l" rtl="0">
                <a:lnSpc>
                  <a:spcPct val="90000"/>
                </a:lnSpc>
                <a:spcBef>
                  <a:spcPts val="0"/>
                </a:spcBef>
                <a:spcAft>
                  <a:spcPts val="0"/>
                </a:spcAft>
                <a:buSzPts val="1100"/>
                <a:buNone/>
              </a:pPr>
              <a:endParaRPr lang="fr-FR" dirty="0">
                <a:solidFill>
                  <a:srgbClr val="3D3D3D"/>
                </a:solidFill>
                <a:latin typeface="Calibri"/>
                <a:ea typeface="Calibri"/>
                <a:cs typeface="Calibri"/>
                <a:sym typeface="Calibri"/>
              </a:endParaRPr>
            </a:p>
            <a:p>
              <a:pPr>
                <a:lnSpc>
                  <a:spcPct val="90000"/>
                </a:lnSpc>
                <a:buSzPts val="1100"/>
              </a:pPr>
              <a:r>
                <a:rPr lang="fr-FR" dirty="0" err="1">
                  <a:solidFill>
                    <a:srgbClr val="3D3D3D"/>
                  </a:solidFill>
                  <a:latin typeface="Calibri"/>
                  <a:ea typeface="Calibri"/>
                  <a:cs typeface="Calibri"/>
                </a:rPr>
                <a:t>payway</a:t>
              </a:r>
              <a:r>
                <a:rPr lang="fr-FR" dirty="0">
                  <a:solidFill>
                    <a:srgbClr val="3D3D3D"/>
                  </a:solidFill>
                  <a:latin typeface="Calibri"/>
                  <a:ea typeface="Calibri"/>
                  <a:cs typeface="Calibri"/>
                </a:rPr>
                <a:t> une solution de paiement électronique unifiée, complète. Construite sur une plateforme Oracle, avec l’aide de la technologie XML et couplée à une architecture multiserveurs distribuée, </a:t>
              </a:r>
              <a:r>
                <a:rPr lang="fr-FR" dirty="0" err="1">
                  <a:solidFill>
                    <a:srgbClr val="3D3D3D"/>
                  </a:solidFill>
                  <a:latin typeface="Calibri"/>
                  <a:ea typeface="Calibri"/>
                  <a:cs typeface="Calibri"/>
                </a:rPr>
                <a:t>PayWay</a:t>
              </a:r>
              <a:r>
                <a:rPr lang="fr-FR" dirty="0">
                  <a:solidFill>
                    <a:srgbClr val="3D3D3D"/>
                  </a:solidFill>
                  <a:latin typeface="Calibri"/>
                  <a:ea typeface="Calibri"/>
                  <a:cs typeface="Calibri"/>
                </a:rPr>
                <a:t> est conçue pour être exécutée par de gros clients ainsi que par des clients qui agissent dans des marchés très spécifiques. </a:t>
              </a:r>
              <a:r>
                <a:rPr lang="fr-FR" dirty="0" err="1">
                  <a:solidFill>
                    <a:srgbClr val="3D3D3D"/>
                  </a:solidFill>
                  <a:latin typeface="Calibri"/>
                  <a:ea typeface="Calibri"/>
                  <a:cs typeface="Calibri"/>
                </a:rPr>
                <a:t>PayWay</a:t>
              </a:r>
              <a:r>
                <a:rPr lang="fr-FR" dirty="0">
                  <a:solidFill>
                    <a:srgbClr val="3D3D3D"/>
                  </a:solidFill>
                  <a:latin typeface="Calibri"/>
                  <a:ea typeface="Calibri"/>
                  <a:cs typeface="Calibri"/>
                </a:rPr>
                <a:t> est implémenté en Java.</a:t>
              </a:r>
            </a:p>
            <a:p>
              <a:pPr marL="0" marR="0" lvl="0" indent="0" algn="l" rtl="0">
                <a:lnSpc>
                  <a:spcPct val="90000"/>
                </a:lnSpc>
                <a:spcBef>
                  <a:spcPts val="0"/>
                </a:spcBef>
                <a:spcAft>
                  <a:spcPts val="0"/>
                </a:spcAft>
                <a:buSzPts val="1100"/>
                <a:buNone/>
              </a:pPr>
              <a:endParaRPr lang="fr-FR" dirty="0">
                <a:solidFill>
                  <a:srgbClr val="3D3D3D"/>
                </a:solidFill>
                <a:latin typeface="Calibri"/>
                <a:ea typeface="Calibri"/>
                <a:cs typeface="Calibri"/>
                <a:sym typeface="Calibri"/>
              </a:endParaRPr>
            </a:p>
          </p:txBody>
        </p:sp>
      </p:grpSp>
      <p:sp>
        <p:nvSpPr>
          <p:cNvPr id="351" name="Google Shape;351;p23"/>
          <p:cNvSpPr/>
          <p:nvPr/>
        </p:nvSpPr>
        <p:spPr>
          <a:xfrm rot="5400000">
            <a:off x="5412479" y="3600100"/>
            <a:ext cx="557400" cy="184200"/>
          </a:xfrm>
          <a:prstGeom prst="rightArrow">
            <a:avLst>
              <a:gd name="adj1" fmla="val 50000"/>
              <a:gd name="adj2" fmla="val 50000"/>
            </a:avLst>
          </a:prstGeom>
          <a:solidFill>
            <a:srgbClr val="595959"/>
          </a:soli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Calibri"/>
              <a:ea typeface="Calibri"/>
              <a:cs typeface="Calibri"/>
              <a:sym typeface="Calibri"/>
            </a:endParaRPr>
          </a:p>
        </p:txBody>
      </p:sp>
      <p:pic>
        <p:nvPicPr>
          <p:cNvPr id="352" name="Google Shape;352;p23" descr="http://www.kelelek.com/Content/images/PageLivraison/logo_attention.png"/>
          <p:cNvPicPr preferRelativeResize="0"/>
          <p:nvPr/>
        </p:nvPicPr>
        <p:blipFill rotWithShape="1">
          <a:blip r:embed="rId4">
            <a:alphaModFix/>
          </a:blip>
          <a:srcRect/>
          <a:stretch/>
        </p:blipFill>
        <p:spPr>
          <a:xfrm rot="808607">
            <a:off x="5167170" y="3411086"/>
            <a:ext cx="443252" cy="562227"/>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15</a:t>
            </a:fld>
            <a:endParaRPr sz="1600">
              <a:solidFill>
                <a:schemeClr val="dk1"/>
              </a:solidFill>
            </a:endParaRPr>
          </a:p>
        </p:txBody>
      </p:sp>
      <p:sp>
        <p:nvSpPr>
          <p:cNvPr id="359" name="Google Shape;359;p24"/>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4"/>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61" name="Google Shape;361;p24"/>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62" name="Google Shape;362;p24"/>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363" name="Google Shape;363;p24"/>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364" name="Google Shape;364;p24"/>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65" name="Google Shape;365;p24"/>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66" name="Google Shape;366;p24"/>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Conception</a:t>
            </a:r>
            <a:endParaRPr>
              <a:solidFill>
                <a:srgbClr val="888888"/>
              </a:solidFill>
              <a:latin typeface="Times New Roman"/>
              <a:ea typeface="Times New Roman"/>
              <a:cs typeface="Times New Roman"/>
              <a:sym typeface="Times New Roman"/>
            </a:endParaRPr>
          </a:p>
        </p:txBody>
      </p:sp>
      <p:sp>
        <p:nvSpPr>
          <p:cNvPr id="367" name="Google Shape;367;p24" descr="&lt;LOGICA_QUOTE_LEFT&gt;"/>
          <p:cNvSpPr/>
          <p:nvPr/>
        </p:nvSpPr>
        <p:spPr>
          <a:xfrm rot="10800000">
            <a:off x="5414081" y="825203"/>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68" name="Google Shape;368;p24" descr="&lt;LOGICA_QUOTE_LEFT&gt;"/>
          <p:cNvSpPr/>
          <p:nvPr/>
        </p:nvSpPr>
        <p:spPr>
          <a:xfrm>
            <a:off x="4161225" y="825200"/>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69" name="Google Shape;369;p24"/>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Benchmarking</a:t>
            </a:r>
            <a:endParaRPr>
              <a:solidFill>
                <a:schemeClr val="dk1"/>
              </a:solidFill>
              <a:latin typeface="Times New Roman"/>
              <a:ea typeface="Times New Roman"/>
              <a:cs typeface="Times New Roman"/>
              <a:sym typeface="Times New Roman"/>
            </a:endParaRPr>
          </a:p>
        </p:txBody>
      </p:sp>
      <p:sp>
        <p:nvSpPr>
          <p:cNvPr id="370" name="Google Shape;370;p24"/>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graphicFrame>
        <p:nvGraphicFramePr>
          <p:cNvPr id="371" name="Google Shape;371;p24"/>
          <p:cNvGraphicFramePr/>
          <p:nvPr>
            <p:extLst>
              <p:ext uri="{D42A27DB-BD31-4B8C-83A1-F6EECF244321}">
                <p14:modId xmlns:p14="http://schemas.microsoft.com/office/powerpoint/2010/main" val="1305734650"/>
              </p:ext>
            </p:extLst>
          </p:nvPr>
        </p:nvGraphicFramePr>
        <p:xfrm>
          <a:off x="314963" y="1232908"/>
          <a:ext cx="8226400" cy="2246865"/>
        </p:xfrm>
        <a:graphic>
          <a:graphicData uri="http://schemas.openxmlformats.org/drawingml/2006/table">
            <a:tbl>
              <a:tblPr>
                <a:noFill/>
                <a:tableStyleId>{6623963A-C7D1-4FFC-B2A8-0B7B707F7233}</a:tableStyleId>
              </a:tblPr>
              <a:tblGrid>
                <a:gridCol w="1034325">
                  <a:extLst>
                    <a:ext uri="{9D8B030D-6E8A-4147-A177-3AD203B41FA5}">
                      <a16:colId xmlns:a16="http://schemas.microsoft.com/office/drawing/2014/main" val="20000"/>
                    </a:ext>
                  </a:extLst>
                </a:gridCol>
                <a:gridCol w="1501977">
                  <a:extLst>
                    <a:ext uri="{9D8B030D-6E8A-4147-A177-3AD203B41FA5}">
                      <a16:colId xmlns:a16="http://schemas.microsoft.com/office/drawing/2014/main" val="20001"/>
                    </a:ext>
                  </a:extLst>
                </a:gridCol>
                <a:gridCol w="1654233">
                  <a:extLst>
                    <a:ext uri="{9D8B030D-6E8A-4147-A177-3AD203B41FA5}">
                      <a16:colId xmlns:a16="http://schemas.microsoft.com/office/drawing/2014/main" val="20002"/>
                    </a:ext>
                  </a:extLst>
                </a:gridCol>
                <a:gridCol w="2128058">
                  <a:extLst>
                    <a:ext uri="{9D8B030D-6E8A-4147-A177-3AD203B41FA5}">
                      <a16:colId xmlns:a16="http://schemas.microsoft.com/office/drawing/2014/main" val="20003"/>
                    </a:ext>
                  </a:extLst>
                </a:gridCol>
                <a:gridCol w="1907807">
                  <a:extLst>
                    <a:ext uri="{9D8B030D-6E8A-4147-A177-3AD203B41FA5}">
                      <a16:colId xmlns:a16="http://schemas.microsoft.com/office/drawing/2014/main" val="20004"/>
                    </a:ext>
                  </a:extLst>
                </a:gridCol>
              </a:tblGrid>
              <a:tr h="505150">
                <a:tc>
                  <a:txBody>
                    <a:bodyPr/>
                    <a:lstStyle/>
                    <a:p>
                      <a:pPr marL="0" lvl="0" indent="0" algn="l" rtl="0">
                        <a:spcBef>
                          <a:spcPts val="0"/>
                        </a:spcBef>
                        <a:spcAft>
                          <a:spcPts val="0"/>
                        </a:spcAft>
                        <a:buNone/>
                      </a:pPr>
                      <a:r>
                        <a:rPr lang="fr-FR" sz="800" b="1" dirty="0">
                          <a:solidFill>
                            <a:srgbClr val="434343"/>
                          </a:solidFill>
                          <a:latin typeface="Calibri"/>
                          <a:ea typeface="Calibri"/>
                          <a:cs typeface="Calibri"/>
                          <a:sym typeface="Calibri"/>
                        </a:rPr>
                        <a:t>Outil de surveillance</a:t>
                      </a:r>
                      <a:endParaRPr sz="800" b="1" dirty="0">
                        <a:solidFill>
                          <a:srgbClr val="434343"/>
                        </a:solidFill>
                        <a:latin typeface="Calibri"/>
                        <a:ea typeface="Calibri"/>
                        <a:cs typeface="Calibri"/>
                        <a:sym typeface="Calibri"/>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fr-FR" sz="800" b="1" dirty="0" err="1">
                          <a:solidFill>
                            <a:srgbClr val="3D85C6"/>
                          </a:solidFill>
                        </a:rPr>
                        <a:t>Personalisation</a:t>
                      </a:r>
                      <a:r>
                        <a:rPr lang="fr-FR" sz="800" b="1" dirty="0">
                          <a:solidFill>
                            <a:srgbClr val="3D85C6"/>
                          </a:solidFill>
                        </a:rPr>
                        <a:t> des tableaux de bord + interface conviviale</a:t>
                      </a:r>
                      <a:endParaRPr sz="800" b="1" dirty="0">
                        <a:solidFill>
                          <a:srgbClr val="3D85C6"/>
                        </a:solidFil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marR="0" lvl="0" indent="0" algn="ctr" rtl="0">
                        <a:lnSpc>
                          <a:spcPct val="100000"/>
                        </a:lnSpc>
                        <a:spcBef>
                          <a:spcPts val="0"/>
                        </a:spcBef>
                        <a:spcAft>
                          <a:spcPts val="0"/>
                        </a:spcAft>
                        <a:buClr>
                          <a:srgbClr val="000000"/>
                        </a:buClr>
                        <a:buFont typeface="Arial"/>
                        <a:buNone/>
                      </a:pPr>
                      <a:r>
                        <a:rPr lang="fr-FR" sz="800" b="1" i="0" u="none" strike="noStrike" cap="none" dirty="0">
                          <a:solidFill>
                            <a:srgbClr val="3D85C6"/>
                          </a:solidFill>
                          <a:latin typeface="Arial"/>
                          <a:cs typeface="Arial"/>
                          <a:sym typeface="Arial"/>
                        </a:rPr>
                        <a:t>Dépendance des plugins</a:t>
                      </a:r>
                      <a:endParaRPr sz="800" b="1" i="0" u="none" strike="noStrike" cap="none" dirty="0">
                        <a:solidFill>
                          <a:srgbClr val="3D85C6"/>
                        </a:solidFill>
                        <a:latin typeface="Arial"/>
                        <a:cs typeface="Arial"/>
                        <a:sym typeface="Aria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marR="0" lvl="0" indent="0" algn="ctr" rtl="0">
                        <a:lnSpc>
                          <a:spcPct val="100000"/>
                        </a:lnSpc>
                        <a:spcBef>
                          <a:spcPts val="0"/>
                        </a:spcBef>
                        <a:spcAft>
                          <a:spcPts val="0"/>
                        </a:spcAft>
                        <a:buClr>
                          <a:srgbClr val="000000"/>
                        </a:buClr>
                        <a:buFont typeface="Arial"/>
                        <a:buNone/>
                      </a:pPr>
                      <a:r>
                        <a:rPr lang="fr-FR" sz="800" b="1" i="0" u="none" strike="noStrike" cap="none" dirty="0">
                          <a:solidFill>
                            <a:srgbClr val="3D85C6"/>
                          </a:solidFill>
                          <a:latin typeface="Arial"/>
                          <a:cs typeface="Arial"/>
                          <a:sym typeface="Arial"/>
                        </a:rPr>
                        <a:t>Support communautaire</a:t>
                      </a:r>
                      <a:endParaRPr sz="800" b="1" i="0" u="none" strike="noStrike" cap="none" dirty="0">
                        <a:solidFill>
                          <a:srgbClr val="3D85C6"/>
                        </a:solidFill>
                        <a:latin typeface="Arial"/>
                        <a:cs typeface="Arial"/>
                        <a:sym typeface="Aria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marR="0" lvl="0" indent="0" algn="ctr" rtl="0">
                        <a:lnSpc>
                          <a:spcPct val="100000"/>
                        </a:lnSpc>
                        <a:spcBef>
                          <a:spcPts val="0"/>
                        </a:spcBef>
                        <a:spcAft>
                          <a:spcPts val="0"/>
                        </a:spcAft>
                        <a:buClr>
                          <a:srgbClr val="000000"/>
                        </a:buClr>
                        <a:buFont typeface="Arial"/>
                        <a:buNone/>
                      </a:pPr>
                      <a:r>
                        <a:rPr lang="fr-FR" sz="800" b="1" i="0" u="none" strike="noStrike" cap="none" dirty="0">
                          <a:solidFill>
                            <a:srgbClr val="3D85C6"/>
                          </a:solidFill>
                          <a:latin typeface="Arial"/>
                          <a:cs typeface="Arial"/>
                          <a:sym typeface="Arial"/>
                        </a:rPr>
                        <a:t>API</a:t>
                      </a:r>
                      <a:endParaRPr sz="800" b="1" i="0" u="none" strike="noStrike" cap="none" dirty="0">
                        <a:solidFill>
                          <a:srgbClr val="3D85C6"/>
                        </a:solidFill>
                        <a:latin typeface="Arial"/>
                        <a:cs typeface="Arial"/>
                        <a:sym typeface="Aria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extLst>
                  <a:ext uri="{0D108BD9-81ED-4DB2-BD59-A6C34878D82A}">
                    <a16:rowId xmlns:a16="http://schemas.microsoft.com/office/drawing/2014/main" val="10000"/>
                  </a:ext>
                </a:extLst>
              </a:tr>
              <a:tr h="531275">
                <a:tc>
                  <a:txBody>
                    <a:bodyPr/>
                    <a:lstStyle/>
                    <a:p>
                      <a:pPr marL="0" lvl="0" indent="0" algn="l" rtl="0">
                        <a:spcBef>
                          <a:spcPts val="0"/>
                        </a:spcBef>
                        <a:spcAft>
                          <a:spcPts val="0"/>
                        </a:spcAft>
                        <a:buNone/>
                      </a:pPr>
                      <a:r>
                        <a:rPr lang="en-GB" sz="800" b="1" dirty="0">
                          <a:solidFill>
                            <a:srgbClr val="4D4F53"/>
                          </a:solidFill>
                        </a:rPr>
                        <a:t>Cacti</a:t>
                      </a:r>
                      <a:endParaRPr sz="800" b="1" dirty="0">
                        <a:solidFill>
                          <a:srgbClr val="4D4F53"/>
                        </a:solidFil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GB" sz="800" b="1" i="0" u="none" strike="noStrike" cap="none" dirty="0" err="1">
                          <a:solidFill>
                            <a:srgbClr val="4D4F53"/>
                          </a:solidFill>
                          <a:latin typeface="Arial"/>
                          <a:cs typeface="Arial"/>
                          <a:sym typeface="Arial"/>
                        </a:rPr>
                        <a:t>oui</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lvl="0" indent="0" algn="ctr" rtl="0">
                        <a:spcBef>
                          <a:spcPts val="0"/>
                        </a:spcBef>
                        <a:spcAft>
                          <a:spcPts val="0"/>
                        </a:spcAft>
                        <a:buNone/>
                      </a:pPr>
                      <a:r>
                        <a:rPr lang="fr-FR" sz="800" b="1" dirty="0">
                          <a:solidFill>
                            <a:srgbClr val="4D4F53"/>
                          </a:solidFill>
                        </a:rPr>
                        <a:t>Oui</a:t>
                      </a:r>
                      <a:endParaRPr sz="800" b="1" dirty="0">
                        <a:solidFill>
                          <a:srgbClr val="4D4F53"/>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lvl="0" indent="0" algn="ctr" rtl="0">
                        <a:spcBef>
                          <a:spcPts val="0"/>
                        </a:spcBef>
                        <a:spcAft>
                          <a:spcPts val="0"/>
                        </a:spcAft>
                        <a:buNone/>
                      </a:pPr>
                      <a:r>
                        <a:rPr lang="en-GB" sz="800" b="1" i="0" u="none" strike="noStrike" cap="none" dirty="0" err="1">
                          <a:solidFill>
                            <a:srgbClr val="4D4F53"/>
                          </a:solidFill>
                          <a:latin typeface="Arial"/>
                          <a:ea typeface="Arial"/>
                          <a:cs typeface="Arial"/>
                          <a:sym typeface="Arial"/>
                        </a:rPr>
                        <a:t>Communauté</a:t>
                      </a:r>
                      <a:r>
                        <a:rPr lang="en-GB" sz="800" b="1" i="0" u="none" strike="noStrike" cap="none" dirty="0">
                          <a:solidFill>
                            <a:srgbClr val="4D4F53"/>
                          </a:solidFill>
                          <a:latin typeface="Arial"/>
                          <a:ea typeface="Arial"/>
                          <a:cs typeface="Arial"/>
                          <a:sym typeface="Arial"/>
                        </a:rPr>
                        <a:t> </a:t>
                      </a:r>
                      <a:r>
                        <a:rPr lang="en-GB" sz="800" b="1" i="0" u="none" strike="noStrike" cap="none" dirty="0" err="1">
                          <a:solidFill>
                            <a:srgbClr val="4D4F53"/>
                          </a:solidFill>
                          <a:latin typeface="Arial"/>
                          <a:ea typeface="Arial"/>
                          <a:cs typeface="Arial"/>
                          <a:sym typeface="Arial"/>
                        </a:rPr>
                        <a:t>limitée</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457200" lvl="0" indent="-228600" algn="ctr" rtl="0">
                        <a:spcBef>
                          <a:spcPts val="0"/>
                        </a:spcBef>
                        <a:spcAft>
                          <a:spcPts val="0"/>
                        </a:spcAft>
                        <a:buNone/>
                      </a:pPr>
                      <a:r>
                        <a:rPr lang="en-GB" sz="800" b="1" dirty="0" err="1">
                          <a:solidFill>
                            <a:srgbClr val="4D4F53"/>
                          </a:solidFill>
                        </a:rPr>
                        <a:t>Oui</a:t>
                      </a:r>
                      <a:r>
                        <a:rPr lang="en-GB" sz="800" b="1" dirty="0">
                          <a:solidFill>
                            <a:srgbClr val="4D4F53"/>
                          </a:solidFill>
                        </a:rPr>
                        <a:t> (mal </a:t>
                      </a:r>
                      <a:r>
                        <a:rPr lang="en-GB" sz="800" b="1" dirty="0" err="1">
                          <a:solidFill>
                            <a:srgbClr val="4D4F53"/>
                          </a:solidFill>
                        </a:rPr>
                        <a:t>documenté</a:t>
                      </a:r>
                      <a:r>
                        <a:rPr lang="en-GB" sz="800" b="1" dirty="0">
                          <a:solidFill>
                            <a:srgbClr val="4D4F53"/>
                          </a:solidFill>
                        </a:rPr>
                        <a:t> )</a:t>
                      </a:r>
                      <a:endParaRPr sz="800" b="1" dirty="0">
                        <a:solidFill>
                          <a:srgbClr val="4D4F53"/>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extLst>
                  <a:ext uri="{0D108BD9-81ED-4DB2-BD59-A6C34878D82A}">
                    <a16:rowId xmlns:a16="http://schemas.microsoft.com/office/drawing/2014/main" val="10001"/>
                  </a:ext>
                </a:extLst>
              </a:tr>
              <a:tr h="366300">
                <a:tc>
                  <a:txBody>
                    <a:bodyPr/>
                    <a:lstStyle/>
                    <a:p>
                      <a:pPr marL="0" lvl="0" indent="0" algn="l" rtl="0">
                        <a:spcBef>
                          <a:spcPts val="0"/>
                        </a:spcBef>
                        <a:spcAft>
                          <a:spcPts val="0"/>
                        </a:spcAft>
                        <a:buNone/>
                      </a:pPr>
                      <a:r>
                        <a:rPr lang="fr-FR" sz="800" dirty="0" err="1">
                          <a:solidFill>
                            <a:schemeClr val="dk1"/>
                          </a:solidFill>
                        </a:rPr>
                        <a:t>Atera</a:t>
                      </a:r>
                      <a:endParaRPr sz="800" dirty="0">
                        <a:solidFill>
                          <a:schemeClr val="dk1"/>
                        </a:solidFil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800" b="1" i="0" u="none" strike="noStrike" cap="none" dirty="0" err="1">
                          <a:solidFill>
                            <a:srgbClr val="4D4F53"/>
                          </a:solidFill>
                          <a:latin typeface="Arial"/>
                          <a:cs typeface="Arial"/>
                          <a:sym typeface="Arial"/>
                        </a:rPr>
                        <a:t>Oui</a:t>
                      </a:r>
                      <a:r>
                        <a:rPr lang="en-GB" sz="800" b="1" i="0" u="none" strike="noStrike" cap="none" dirty="0">
                          <a:solidFill>
                            <a:srgbClr val="4D4F53"/>
                          </a:solidFill>
                          <a:latin typeface="Arial"/>
                          <a:cs typeface="Arial"/>
                          <a:sym typeface="Arial"/>
                        </a:rPr>
                        <a:t> (difficile)</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lvl="0" indent="0" algn="ctr" rtl="0">
                        <a:spcBef>
                          <a:spcPts val="0"/>
                        </a:spcBef>
                        <a:spcAft>
                          <a:spcPts val="0"/>
                        </a:spcAft>
                        <a:buNone/>
                      </a:pPr>
                      <a:r>
                        <a:rPr lang="fr-FR" sz="800" b="1" dirty="0">
                          <a:solidFill>
                            <a:srgbClr val="4D4F53"/>
                          </a:solidFill>
                        </a:rPr>
                        <a:t>Non</a:t>
                      </a:r>
                      <a:endParaRPr sz="800" b="1" dirty="0">
                        <a:solidFill>
                          <a:srgbClr val="4D4F53"/>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b="1" i="0" u="none" strike="noStrike" cap="none" dirty="0" err="1">
                          <a:solidFill>
                            <a:srgbClr val="4D4F53"/>
                          </a:solidFill>
                          <a:latin typeface="Arial"/>
                          <a:cs typeface="Arial"/>
                          <a:sym typeface="Arial"/>
                        </a:rPr>
                        <a:t>Communauté</a:t>
                      </a:r>
                      <a:r>
                        <a:rPr lang="en-GB" sz="800" b="1" i="0" u="none" strike="noStrike" cap="none" dirty="0">
                          <a:solidFill>
                            <a:srgbClr val="4D4F53"/>
                          </a:solidFill>
                          <a:latin typeface="Arial"/>
                          <a:cs typeface="Arial"/>
                          <a:sym typeface="Arial"/>
                        </a:rPr>
                        <a:t> </a:t>
                      </a:r>
                      <a:r>
                        <a:rPr lang="en-GB" sz="800" b="1" i="0" u="none" strike="noStrike" cap="none" dirty="0" err="1">
                          <a:solidFill>
                            <a:srgbClr val="4D4F53"/>
                          </a:solidFill>
                          <a:latin typeface="Arial"/>
                          <a:cs typeface="Arial"/>
                          <a:sym typeface="Arial"/>
                        </a:rPr>
                        <a:t>limitée</a:t>
                      </a:r>
                      <a:endParaRPr lang="en-GB"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457200" lvl="0" indent="-228600" algn="ctr" rtl="0">
                        <a:spcBef>
                          <a:spcPts val="0"/>
                        </a:spcBef>
                        <a:spcAft>
                          <a:spcPts val="0"/>
                        </a:spcAft>
                        <a:buNone/>
                      </a:pPr>
                      <a:r>
                        <a:rPr lang="en-GB" sz="800" b="1" dirty="0" err="1">
                          <a:solidFill>
                            <a:srgbClr val="4D4F53"/>
                          </a:solidFill>
                        </a:rPr>
                        <a:t>Oui</a:t>
                      </a:r>
                      <a:r>
                        <a:rPr lang="en-GB" sz="800" b="1" dirty="0">
                          <a:solidFill>
                            <a:srgbClr val="4D4F53"/>
                          </a:solidFill>
                        </a:rPr>
                        <a:t> (</a:t>
                      </a:r>
                      <a:r>
                        <a:rPr lang="en-GB" sz="800" b="1" dirty="0" err="1">
                          <a:solidFill>
                            <a:srgbClr val="4D4F53"/>
                          </a:solidFill>
                        </a:rPr>
                        <a:t>fontionnalités</a:t>
                      </a:r>
                      <a:r>
                        <a:rPr lang="en-GB" sz="800" b="1" dirty="0">
                          <a:solidFill>
                            <a:srgbClr val="4D4F53"/>
                          </a:solidFill>
                        </a:rPr>
                        <a:t> </a:t>
                      </a:r>
                      <a:r>
                        <a:rPr lang="en-GB" sz="800" b="1" dirty="0" err="1">
                          <a:solidFill>
                            <a:srgbClr val="4D4F53"/>
                          </a:solidFill>
                        </a:rPr>
                        <a:t>limitées</a:t>
                      </a:r>
                      <a:r>
                        <a:rPr lang="en-GB" sz="800" b="1" dirty="0">
                          <a:solidFill>
                            <a:srgbClr val="4D4F53"/>
                          </a:solidFill>
                        </a:rPr>
                        <a:t> + mal </a:t>
                      </a:r>
                      <a:r>
                        <a:rPr lang="en-GB" sz="800" b="1" dirty="0" err="1">
                          <a:solidFill>
                            <a:srgbClr val="4D4F53"/>
                          </a:solidFill>
                        </a:rPr>
                        <a:t>documenté</a:t>
                      </a:r>
                      <a:r>
                        <a:rPr lang="en-GB" sz="800" b="1" dirty="0">
                          <a:solidFill>
                            <a:srgbClr val="4D4F53"/>
                          </a:solidFill>
                        </a:rPr>
                        <a:t>)</a:t>
                      </a:r>
                      <a:endParaRPr sz="800" b="1" dirty="0">
                        <a:solidFill>
                          <a:srgbClr val="4D4F53"/>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extLst>
                  <a:ext uri="{0D108BD9-81ED-4DB2-BD59-A6C34878D82A}">
                    <a16:rowId xmlns:a16="http://schemas.microsoft.com/office/drawing/2014/main" val="10002"/>
                  </a:ext>
                </a:extLst>
              </a:tr>
              <a:tr h="313600">
                <a:tc>
                  <a:txBody>
                    <a:bodyPr/>
                    <a:lstStyle/>
                    <a:p>
                      <a:pPr marL="0" lvl="0" indent="0" algn="l" rtl="0">
                        <a:spcBef>
                          <a:spcPts val="0"/>
                        </a:spcBef>
                        <a:spcAft>
                          <a:spcPts val="0"/>
                        </a:spcAft>
                        <a:buNone/>
                      </a:pPr>
                      <a:r>
                        <a:rPr lang="fr-FR" sz="800" b="1" dirty="0">
                          <a:solidFill>
                            <a:srgbClr val="4D4F53"/>
                          </a:solidFill>
                        </a:rPr>
                        <a:t>Zabbix</a:t>
                      </a:r>
                      <a:endParaRPr sz="800" b="1" dirty="0">
                        <a:solidFill>
                          <a:srgbClr val="4D4F53"/>
                        </a:solidFil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fr-FR" sz="800" b="1" i="0" u="none" strike="noStrike" cap="none" dirty="0">
                          <a:solidFill>
                            <a:srgbClr val="4D4F53"/>
                          </a:solidFill>
                          <a:latin typeface="Arial"/>
                          <a:cs typeface="Arial"/>
                          <a:sym typeface="Arial"/>
                        </a:rPr>
                        <a:t>oui</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lvl="0" indent="0" algn="ctr" rtl="0">
                        <a:spcBef>
                          <a:spcPts val="0"/>
                        </a:spcBef>
                        <a:spcAft>
                          <a:spcPts val="0"/>
                        </a:spcAft>
                        <a:buClr>
                          <a:schemeClr val="dk1"/>
                        </a:buClr>
                        <a:buSzPts val="1100"/>
                        <a:buFont typeface="Arial"/>
                        <a:buNone/>
                      </a:pPr>
                      <a:r>
                        <a:rPr lang="fr-FR" sz="800" b="1" dirty="0">
                          <a:solidFill>
                            <a:srgbClr val="4D4F53"/>
                          </a:solidFill>
                        </a:rPr>
                        <a:t>Non</a:t>
                      </a:r>
                      <a:endParaRPr sz="800" b="1" dirty="0">
                        <a:solidFill>
                          <a:srgbClr val="4D4F53"/>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b="1" i="0" u="none" strike="noStrike" cap="none" dirty="0" err="1">
                          <a:solidFill>
                            <a:srgbClr val="4D4F53"/>
                          </a:solidFill>
                          <a:latin typeface="Arial"/>
                          <a:cs typeface="Arial"/>
                          <a:sym typeface="Arial"/>
                        </a:rPr>
                        <a:t>très</a:t>
                      </a:r>
                      <a:r>
                        <a:rPr lang="en-GB" sz="800" b="1" i="0" u="none" strike="noStrike" cap="none" dirty="0">
                          <a:solidFill>
                            <a:srgbClr val="4D4F53"/>
                          </a:solidFill>
                          <a:latin typeface="Arial"/>
                          <a:cs typeface="Arial"/>
                          <a:sym typeface="Arial"/>
                        </a:rPr>
                        <a:t> </a:t>
                      </a:r>
                      <a:r>
                        <a:rPr lang="en-GB" sz="800" b="1" i="0" u="none" strike="noStrike" cap="none" dirty="0" err="1">
                          <a:solidFill>
                            <a:srgbClr val="4D4F53"/>
                          </a:solidFill>
                          <a:latin typeface="Arial"/>
                          <a:cs typeface="Arial"/>
                          <a:sym typeface="Arial"/>
                        </a:rPr>
                        <a:t>grande</a:t>
                      </a:r>
                      <a:r>
                        <a:rPr lang="en-GB" sz="800" b="1" i="0" u="none" strike="noStrike" cap="none" dirty="0">
                          <a:solidFill>
                            <a:srgbClr val="4D4F53"/>
                          </a:solidFill>
                          <a:latin typeface="Arial"/>
                          <a:cs typeface="Arial"/>
                          <a:sym typeface="Arial"/>
                        </a:rPr>
                        <a:t> </a:t>
                      </a:r>
                      <a:r>
                        <a:rPr lang="en-GB" sz="800" b="1" i="0" u="none" strike="noStrike" cap="none" dirty="0" err="1">
                          <a:solidFill>
                            <a:srgbClr val="4D4F53"/>
                          </a:solidFill>
                          <a:latin typeface="Arial"/>
                          <a:cs typeface="Arial"/>
                          <a:sym typeface="Arial"/>
                        </a:rPr>
                        <a:t>communauté</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457200" marR="0" lvl="0" indent="-228600" algn="ctr" rtl="0">
                        <a:lnSpc>
                          <a:spcPct val="100000"/>
                        </a:lnSpc>
                        <a:spcBef>
                          <a:spcPts val="0"/>
                        </a:spcBef>
                        <a:spcAft>
                          <a:spcPts val="0"/>
                        </a:spcAft>
                        <a:buClr>
                          <a:srgbClr val="000000"/>
                        </a:buClr>
                        <a:buFont typeface="Arial"/>
                        <a:buNone/>
                      </a:pPr>
                      <a:r>
                        <a:rPr lang="fr-FR" sz="800" b="1" i="0" u="none" strike="noStrike" cap="none" dirty="0">
                          <a:solidFill>
                            <a:srgbClr val="4D4F53"/>
                          </a:solidFill>
                          <a:latin typeface="Arial"/>
                          <a:cs typeface="Arial"/>
                          <a:sym typeface="Arial"/>
                        </a:rPr>
                        <a:t>Oui</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extLst>
                  <a:ext uri="{0D108BD9-81ED-4DB2-BD59-A6C34878D82A}">
                    <a16:rowId xmlns:a16="http://schemas.microsoft.com/office/drawing/2014/main" val="10003"/>
                  </a:ext>
                </a:extLst>
              </a:tr>
              <a:tr h="296375">
                <a:tc>
                  <a:txBody>
                    <a:bodyPr/>
                    <a:lstStyle/>
                    <a:p>
                      <a:pPr marL="0" lvl="0" indent="0" algn="l" rtl="0">
                        <a:spcBef>
                          <a:spcPts val="0"/>
                        </a:spcBef>
                        <a:spcAft>
                          <a:spcPts val="0"/>
                        </a:spcAft>
                        <a:buClr>
                          <a:srgbClr val="000000"/>
                        </a:buClr>
                        <a:buSzPts val="1100"/>
                        <a:buFont typeface="Arial"/>
                        <a:buNone/>
                      </a:pPr>
                      <a:r>
                        <a:rPr lang="en-GB" sz="800" b="1" dirty="0">
                          <a:solidFill>
                            <a:srgbClr val="4D4F53"/>
                          </a:solidFill>
                        </a:rPr>
                        <a:t>Nagios XI</a:t>
                      </a:r>
                      <a:endParaRPr sz="800" b="1" dirty="0">
                        <a:solidFill>
                          <a:srgbClr val="4D4F53"/>
                        </a:solidFill>
                      </a:endParaRPr>
                    </a:p>
                    <a:p>
                      <a:pPr marL="0" lvl="0" indent="0" algn="l" rtl="0">
                        <a:spcBef>
                          <a:spcPts val="0"/>
                        </a:spcBef>
                        <a:spcAft>
                          <a:spcPts val="0"/>
                        </a:spcAft>
                        <a:buNone/>
                      </a:pPr>
                      <a:endParaRPr sz="800" b="1" dirty="0">
                        <a:solidFill>
                          <a:srgbClr val="4D4F53"/>
                        </a:solidFill>
                      </a:endParaRPr>
                    </a:p>
                  </a:txBody>
                  <a:tcPr marL="91425" marR="91425" marT="91425" marB="91425" anchor="ctr">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fr-FR" sz="800" b="1" i="0" u="none" strike="noStrike" cap="none" dirty="0">
                          <a:solidFill>
                            <a:srgbClr val="4D4F53"/>
                          </a:solidFill>
                          <a:latin typeface="Arial"/>
                          <a:cs typeface="Arial"/>
                          <a:sym typeface="Arial"/>
                        </a:rPr>
                        <a:t>oui</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lvl="0" indent="0" algn="ctr" rtl="0">
                        <a:spcBef>
                          <a:spcPts val="0"/>
                        </a:spcBef>
                        <a:spcAft>
                          <a:spcPts val="0"/>
                        </a:spcAft>
                        <a:buClr>
                          <a:schemeClr val="dk1"/>
                        </a:buClr>
                        <a:buSzPts val="1100"/>
                        <a:buFont typeface="Arial"/>
                        <a:buNone/>
                      </a:pPr>
                      <a:r>
                        <a:rPr lang="fr-FR" sz="800" b="1" dirty="0">
                          <a:solidFill>
                            <a:srgbClr val="4D4F53"/>
                          </a:solidFill>
                        </a:rPr>
                        <a:t>Oui (optionnel)</a:t>
                      </a:r>
                      <a:endParaRPr sz="800" b="1" dirty="0">
                        <a:solidFill>
                          <a:srgbClr val="4D4F53"/>
                        </a:solidFil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800" b="1" i="0" u="none" strike="noStrike" cap="none" dirty="0" err="1">
                          <a:solidFill>
                            <a:srgbClr val="4D4F53"/>
                          </a:solidFill>
                          <a:latin typeface="Arial"/>
                          <a:cs typeface="Arial"/>
                          <a:sym typeface="Arial"/>
                        </a:rPr>
                        <a:t>très</a:t>
                      </a:r>
                      <a:r>
                        <a:rPr lang="en-GB" sz="800" b="1" i="0" u="none" strike="noStrike" cap="none" dirty="0">
                          <a:solidFill>
                            <a:srgbClr val="4D4F53"/>
                          </a:solidFill>
                          <a:latin typeface="Arial"/>
                          <a:cs typeface="Arial"/>
                          <a:sym typeface="Arial"/>
                        </a:rPr>
                        <a:t> </a:t>
                      </a:r>
                      <a:r>
                        <a:rPr lang="en-GB" sz="800" b="1" i="0" u="none" strike="noStrike" cap="none" dirty="0" err="1">
                          <a:solidFill>
                            <a:srgbClr val="4D4F53"/>
                          </a:solidFill>
                          <a:latin typeface="Arial"/>
                          <a:cs typeface="Arial"/>
                          <a:sym typeface="Arial"/>
                        </a:rPr>
                        <a:t>grande</a:t>
                      </a:r>
                      <a:r>
                        <a:rPr lang="en-GB" sz="800" b="1" i="0" u="none" strike="noStrike" cap="none" dirty="0">
                          <a:solidFill>
                            <a:srgbClr val="4D4F53"/>
                          </a:solidFill>
                          <a:latin typeface="Arial"/>
                          <a:cs typeface="Arial"/>
                          <a:sym typeface="Arial"/>
                        </a:rPr>
                        <a:t> </a:t>
                      </a:r>
                      <a:r>
                        <a:rPr lang="en-GB" sz="800" b="1" i="0" u="none" strike="noStrike" cap="none" dirty="0" err="1">
                          <a:solidFill>
                            <a:srgbClr val="4D4F53"/>
                          </a:solidFill>
                          <a:latin typeface="Arial"/>
                          <a:cs typeface="Arial"/>
                          <a:sym typeface="Arial"/>
                        </a:rPr>
                        <a:t>communauté</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tc>
                  <a:txBody>
                    <a:bodyPr/>
                    <a:lstStyle/>
                    <a:p>
                      <a:pPr marL="457200" marR="0" lvl="0" indent="-228600" algn="ctr" rtl="0">
                        <a:lnSpc>
                          <a:spcPct val="100000"/>
                        </a:lnSpc>
                        <a:spcBef>
                          <a:spcPts val="0"/>
                        </a:spcBef>
                        <a:spcAft>
                          <a:spcPts val="0"/>
                        </a:spcAft>
                        <a:buClr>
                          <a:srgbClr val="000000"/>
                        </a:buClr>
                        <a:buFont typeface="Arial"/>
                        <a:buNone/>
                      </a:pPr>
                      <a:r>
                        <a:rPr lang="fr-FR" sz="800" b="1" i="0" u="none" strike="noStrike" cap="none" dirty="0">
                          <a:solidFill>
                            <a:srgbClr val="4D4F53"/>
                          </a:solidFill>
                          <a:latin typeface="Arial"/>
                          <a:cs typeface="Arial"/>
                          <a:sym typeface="Arial"/>
                        </a:rPr>
                        <a:t> Oui</a:t>
                      </a:r>
                      <a:endParaRPr sz="800" b="1" i="0" u="none" strike="noStrike" cap="none" dirty="0">
                        <a:solidFill>
                          <a:srgbClr val="4D4F53"/>
                        </a:solidFill>
                        <a:latin typeface="Arial"/>
                        <a:cs typeface="Arial"/>
                        <a:sym typeface="Arial"/>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rgbClr val="F1C232">
                        <a:alpha val="20830"/>
                      </a:srgbClr>
                    </a:solidFill>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16</a:t>
            </a:fld>
            <a:endParaRPr sz="1600">
              <a:solidFill>
                <a:schemeClr val="dk1"/>
              </a:solidFill>
            </a:endParaRPr>
          </a:p>
        </p:txBody>
      </p:sp>
      <p:sp>
        <p:nvSpPr>
          <p:cNvPr id="359" name="Google Shape;359;p24"/>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4"/>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361" name="Google Shape;361;p24"/>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362" name="Google Shape;362;p24"/>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363" name="Google Shape;363;p24"/>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364" name="Google Shape;364;p24"/>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365" name="Google Shape;365;p24"/>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366" name="Google Shape;366;p24"/>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Conception</a:t>
            </a:r>
            <a:endParaRPr>
              <a:solidFill>
                <a:srgbClr val="888888"/>
              </a:solidFill>
              <a:latin typeface="Times New Roman"/>
              <a:ea typeface="Times New Roman"/>
              <a:cs typeface="Times New Roman"/>
              <a:sym typeface="Times New Roman"/>
            </a:endParaRPr>
          </a:p>
        </p:txBody>
      </p:sp>
      <p:sp>
        <p:nvSpPr>
          <p:cNvPr id="367" name="Google Shape;367;p24" descr="&lt;LOGICA_QUOTE_LEFT&gt;"/>
          <p:cNvSpPr/>
          <p:nvPr/>
        </p:nvSpPr>
        <p:spPr>
          <a:xfrm rot="10800000">
            <a:off x="5414081" y="825203"/>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68" name="Google Shape;368;p24" descr="&lt;LOGICA_QUOTE_LEFT&gt;"/>
          <p:cNvSpPr/>
          <p:nvPr/>
        </p:nvSpPr>
        <p:spPr>
          <a:xfrm>
            <a:off x="4161225" y="825200"/>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369" name="Google Shape;369;p24"/>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Benchmarking</a:t>
            </a:r>
            <a:endParaRPr>
              <a:solidFill>
                <a:schemeClr val="dk1"/>
              </a:solidFill>
              <a:latin typeface="Times New Roman"/>
              <a:ea typeface="Times New Roman"/>
              <a:cs typeface="Times New Roman"/>
              <a:sym typeface="Times New Roman"/>
            </a:endParaRPr>
          </a:p>
        </p:txBody>
      </p:sp>
      <p:sp>
        <p:nvSpPr>
          <p:cNvPr id="370" name="Google Shape;370;p24"/>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sp>
        <p:nvSpPr>
          <p:cNvPr id="16" name="Google Shape;409;p26">
            <a:extLst>
              <a:ext uri="{FF2B5EF4-FFF2-40B4-BE49-F238E27FC236}">
                <a16:creationId xmlns:a16="http://schemas.microsoft.com/office/drawing/2014/main" id="{55CDB4A4-D103-4731-B032-BEA9E608A11A}"/>
              </a:ext>
            </a:extLst>
          </p:cNvPr>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Architecture  Zabbix</a:t>
            </a:r>
            <a:endParaRPr b="1" dirty="0">
              <a:solidFill>
                <a:srgbClr val="162E4C"/>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E0CBD463-BD0F-41B2-A4B5-44BA3E34FA34}"/>
              </a:ext>
            </a:extLst>
          </p:cNvPr>
          <p:cNvPicPr>
            <a:picLocks noChangeAspect="1"/>
          </p:cNvPicPr>
          <p:nvPr/>
        </p:nvPicPr>
        <p:blipFill>
          <a:blip r:embed="rId3"/>
          <a:stretch>
            <a:fillRect/>
          </a:stretch>
        </p:blipFill>
        <p:spPr>
          <a:xfrm>
            <a:off x="2587271" y="1781741"/>
            <a:ext cx="3517896" cy="2911747"/>
          </a:xfrm>
          <a:prstGeom prst="rect">
            <a:avLst/>
          </a:prstGeom>
        </p:spPr>
      </p:pic>
    </p:spTree>
    <p:extLst>
      <p:ext uri="{BB962C8B-B14F-4D97-AF65-F5344CB8AC3E}">
        <p14:creationId xmlns:p14="http://schemas.microsoft.com/office/powerpoint/2010/main" val="250306160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p:nvPr/>
        </p:nvSpPr>
        <p:spPr>
          <a:xfrm>
            <a:off x="3694861" y="81234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01" name="Google Shape;401;p2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17</a:t>
            </a:fld>
            <a:endParaRPr sz="1600">
              <a:solidFill>
                <a:schemeClr val="dk1"/>
              </a:solidFill>
            </a:endParaRPr>
          </a:p>
        </p:txBody>
      </p:sp>
      <p:sp>
        <p:nvSpPr>
          <p:cNvPr id="402" name="Google Shape;402;p2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04" name="Google Shape;404;p26"/>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05" name="Google Shape;405;p2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06" name="Google Shape;406;p26"/>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07" name="Google Shape;407;p26"/>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08" name="Google Shape;408;p2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09" name="Google Shape;409;p26"/>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Identifications des acteurs</a:t>
            </a:r>
            <a:endParaRPr b="1" dirty="0">
              <a:solidFill>
                <a:srgbClr val="162E4C"/>
              </a:solidFill>
              <a:latin typeface="Calibri"/>
              <a:ea typeface="Calibri"/>
              <a:cs typeface="Calibri"/>
              <a:sym typeface="Calibri"/>
            </a:endParaRPr>
          </a:p>
        </p:txBody>
      </p:sp>
      <p:sp>
        <p:nvSpPr>
          <p:cNvPr id="410" name="Google Shape;410;p26"/>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411" name="Google Shape;411;p26"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412" name="Google Shape;412;p26"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413" name="Google Shape;413;p26"/>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15" name="Google Shape;415;p26"/>
          <p:cNvPicPr preferRelativeResize="0"/>
          <p:nvPr/>
        </p:nvPicPr>
        <p:blipFill>
          <a:blip r:embed="rId3">
            <a:alphaModFix/>
          </a:blip>
          <a:stretch>
            <a:fillRect/>
          </a:stretch>
        </p:blipFill>
        <p:spPr>
          <a:xfrm>
            <a:off x="1452200" y="2305303"/>
            <a:ext cx="1107748" cy="1107748"/>
          </a:xfrm>
          <a:prstGeom prst="rect">
            <a:avLst/>
          </a:prstGeom>
          <a:noFill/>
          <a:ln>
            <a:noFill/>
          </a:ln>
        </p:spPr>
      </p:pic>
      <p:sp>
        <p:nvSpPr>
          <p:cNvPr id="418" name="Google Shape;418;p26"/>
          <p:cNvSpPr txBox="1"/>
          <p:nvPr/>
        </p:nvSpPr>
        <p:spPr>
          <a:xfrm>
            <a:off x="1544525" y="3413053"/>
            <a:ext cx="1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dirty="0">
                <a:latin typeface="Calibri"/>
                <a:ea typeface="Calibri"/>
                <a:cs typeface="Calibri"/>
                <a:sym typeface="Calibri"/>
              </a:rPr>
              <a:t>Utilisateur</a:t>
            </a:r>
            <a:endParaRPr dirty="0">
              <a:latin typeface="Calibri"/>
              <a:ea typeface="Calibri"/>
              <a:cs typeface="Calibri"/>
              <a:sym typeface="Calibri"/>
            </a:endParaRPr>
          </a:p>
        </p:txBody>
      </p:sp>
      <p:sp>
        <p:nvSpPr>
          <p:cNvPr id="22" name="Google Shape;418;p26">
            <a:extLst>
              <a:ext uri="{FF2B5EF4-FFF2-40B4-BE49-F238E27FC236}">
                <a16:creationId xmlns:a16="http://schemas.microsoft.com/office/drawing/2014/main" id="{04AEA337-2A7D-46D1-A931-79A42E8DB7AB}"/>
              </a:ext>
            </a:extLst>
          </p:cNvPr>
          <p:cNvSpPr txBox="1"/>
          <p:nvPr/>
        </p:nvSpPr>
        <p:spPr>
          <a:xfrm>
            <a:off x="3720951" y="2079166"/>
            <a:ext cx="1869143"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dirty="0">
                <a:latin typeface="Calibri"/>
                <a:ea typeface="Calibri"/>
                <a:cs typeface="Calibri"/>
                <a:sym typeface="Calibri"/>
              </a:rPr>
              <a:t>Les clients de </a:t>
            </a:r>
            <a:r>
              <a:rPr lang="fr-FR" dirty="0" err="1">
                <a:latin typeface="Calibri"/>
                <a:ea typeface="Calibri"/>
                <a:cs typeface="Calibri"/>
                <a:sym typeface="Calibri"/>
              </a:rPr>
              <a:t>Paylogic</a:t>
            </a:r>
            <a:endParaRPr dirty="0">
              <a:latin typeface="Calibri"/>
              <a:ea typeface="Calibri"/>
              <a:cs typeface="Calibri"/>
              <a:sym typeface="Calibri"/>
            </a:endParaRPr>
          </a:p>
        </p:txBody>
      </p:sp>
      <p:sp>
        <p:nvSpPr>
          <p:cNvPr id="23" name="Google Shape;418;p26">
            <a:extLst>
              <a:ext uri="{FF2B5EF4-FFF2-40B4-BE49-F238E27FC236}">
                <a16:creationId xmlns:a16="http://schemas.microsoft.com/office/drawing/2014/main" id="{53B8BF55-3E54-4610-82AE-BED59845252C}"/>
              </a:ext>
            </a:extLst>
          </p:cNvPr>
          <p:cNvSpPr txBox="1"/>
          <p:nvPr/>
        </p:nvSpPr>
        <p:spPr>
          <a:xfrm>
            <a:off x="3694861" y="3361426"/>
            <a:ext cx="265766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dirty="0">
                <a:latin typeface="Calibri"/>
                <a:ea typeface="Calibri"/>
                <a:cs typeface="Calibri"/>
                <a:sym typeface="Calibri"/>
              </a:rPr>
              <a:t>Les membres de l’équipe support et intégration</a:t>
            </a:r>
            <a:endParaRPr dirty="0">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A98664AC-2026-42AD-AD67-D50001EA82E3}"/>
              </a:ext>
            </a:extLst>
          </p:cNvPr>
          <p:cNvCxnSpPr>
            <a:endCxn id="22" idx="1"/>
          </p:cNvCxnSpPr>
          <p:nvPr/>
        </p:nvCxnSpPr>
        <p:spPr>
          <a:xfrm flipV="1">
            <a:off x="2290648" y="2279206"/>
            <a:ext cx="1430303" cy="385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742B6F8-6254-4A5A-9D4D-445A770C15C5}"/>
              </a:ext>
            </a:extLst>
          </p:cNvPr>
          <p:cNvCxnSpPr>
            <a:cxnSpLocks/>
            <a:endCxn id="23" idx="1"/>
          </p:cNvCxnSpPr>
          <p:nvPr/>
        </p:nvCxnSpPr>
        <p:spPr>
          <a:xfrm>
            <a:off x="2290648" y="3023826"/>
            <a:ext cx="1404213" cy="64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7"/>
          <p:cNvSpPr txBox="1"/>
          <p:nvPr/>
        </p:nvSpPr>
        <p:spPr>
          <a:xfrm>
            <a:off x="3704048" y="81234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26" name="Google Shape;426;p27"/>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18</a:t>
            </a:fld>
            <a:endParaRPr sz="1600">
              <a:solidFill>
                <a:schemeClr val="dk1"/>
              </a:solidFill>
            </a:endParaRPr>
          </a:p>
        </p:txBody>
      </p:sp>
      <p:sp>
        <p:nvSpPr>
          <p:cNvPr id="427" name="Google Shape;427;p27"/>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7"/>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29" name="Google Shape;429;p27"/>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30" name="Google Shape;430;p27"/>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31" name="Google Shape;431;p27"/>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32" name="Google Shape;432;p27"/>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33" name="Google Shape;433;p27"/>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34" name="Google Shape;434;p27"/>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Diagramme de Cas d’utilisation :</a:t>
            </a:r>
            <a:endParaRPr b="1" dirty="0">
              <a:solidFill>
                <a:srgbClr val="162E4C"/>
              </a:solidFill>
              <a:latin typeface="Calibri"/>
              <a:ea typeface="Calibri"/>
              <a:cs typeface="Calibri"/>
              <a:sym typeface="Calibri"/>
            </a:endParaRPr>
          </a:p>
        </p:txBody>
      </p:sp>
      <p:sp>
        <p:nvSpPr>
          <p:cNvPr id="436" name="Google Shape;436;p27"/>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437" name="Google Shape;437;p27"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438" name="Google Shape;438;p27"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439" name="Google Shape;439;p27"/>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49D8E537-F085-4FA0-A816-CDCA2CDC3E71}"/>
              </a:ext>
            </a:extLst>
          </p:cNvPr>
          <p:cNvPicPr>
            <a:picLocks noChangeAspect="1"/>
          </p:cNvPicPr>
          <p:nvPr/>
        </p:nvPicPr>
        <p:blipFill>
          <a:blip r:embed="rId3"/>
          <a:stretch>
            <a:fillRect/>
          </a:stretch>
        </p:blipFill>
        <p:spPr>
          <a:xfrm>
            <a:off x="1452200" y="1690573"/>
            <a:ext cx="5524979" cy="3398815"/>
          </a:xfrm>
          <a:prstGeom prst="rect">
            <a:avLst/>
          </a:prstGeom>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9"/>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19</a:t>
            </a:fld>
            <a:endParaRPr sz="1600">
              <a:solidFill>
                <a:schemeClr val="dk1"/>
              </a:solidFill>
            </a:endParaRPr>
          </a:p>
        </p:txBody>
      </p:sp>
      <p:sp>
        <p:nvSpPr>
          <p:cNvPr id="466" name="Google Shape;466;p29"/>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29"/>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68" name="Google Shape;468;p29"/>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69" name="Google Shape;469;p29"/>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70" name="Google Shape;470;p29"/>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71" name="Google Shape;471;p29"/>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72" name="Google Shape;472;p29"/>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73" name="Google Shape;473;p29"/>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indent="-260350">
              <a:buClr>
                <a:srgbClr val="162E4C"/>
              </a:buClr>
              <a:buSzPts val="1400"/>
              <a:buFont typeface="Noto Sans Symbols"/>
              <a:buChar char="❑"/>
            </a:pPr>
            <a:r>
              <a:rPr lang="fr-FR" b="1" dirty="0">
                <a:solidFill>
                  <a:srgbClr val="162E4C"/>
                </a:solidFill>
                <a:latin typeface="Calibri"/>
                <a:ea typeface="Calibri"/>
                <a:cs typeface="Calibri"/>
              </a:rPr>
              <a:t>Architecture de l’environnement réel (trésor public de Madagascar)</a:t>
            </a:r>
          </a:p>
          <a:p>
            <a:pPr marL="285750" marR="0" lvl="0" indent="-260350" algn="l" rtl="0">
              <a:spcBef>
                <a:spcPts val="0"/>
              </a:spcBef>
              <a:spcAft>
                <a:spcPts val="0"/>
              </a:spcAft>
              <a:buClr>
                <a:srgbClr val="162E4C"/>
              </a:buClr>
              <a:buSzPts val="1400"/>
              <a:buFont typeface="Noto Sans Symbols"/>
              <a:buChar char="❑"/>
            </a:pPr>
            <a:endParaRPr lang="fr-FR" b="1" dirty="0">
              <a:solidFill>
                <a:srgbClr val="162E4C"/>
              </a:solidFill>
              <a:latin typeface="Calibri"/>
              <a:ea typeface="Calibri"/>
              <a:cs typeface="Calibri"/>
              <a:sym typeface="Calibri"/>
            </a:endParaRPr>
          </a:p>
        </p:txBody>
      </p:sp>
      <p:sp>
        <p:nvSpPr>
          <p:cNvPr id="476" name="Google Shape;476;p29"/>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77" name="Google Shape;477;p29"/>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478" name="Google Shape;478;p29"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479" name="Google Shape;479;p29"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480" name="Google Shape;480;p29"/>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52DC8377-5FB0-4588-841B-1C8536A1F312}"/>
              </a:ext>
            </a:extLst>
          </p:cNvPr>
          <p:cNvPicPr>
            <a:picLocks noChangeAspect="1"/>
          </p:cNvPicPr>
          <p:nvPr/>
        </p:nvPicPr>
        <p:blipFill>
          <a:blip r:embed="rId3"/>
          <a:stretch>
            <a:fillRect/>
          </a:stretch>
        </p:blipFill>
        <p:spPr>
          <a:xfrm>
            <a:off x="2070401" y="1748369"/>
            <a:ext cx="4783276" cy="3227978"/>
          </a:xfrm>
          <a:prstGeom prst="rect">
            <a:avLst/>
          </a:prstGeom>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rot="10800000" flipH="1">
            <a:off x="0" y="573549"/>
            <a:ext cx="9144000" cy="180000"/>
          </a:xfrm>
          <a:prstGeom prst="blockArc">
            <a:avLst>
              <a:gd name="adj1" fmla="val 10800000"/>
              <a:gd name="adj2" fmla="val 0"/>
              <a:gd name="adj3" fmla="val 25000"/>
            </a:avLst>
          </a:prstGeom>
          <a:solidFill>
            <a:srgbClr val="366092"/>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7" name="Google Shape;107;p14"/>
          <p:cNvSpPr txBox="1"/>
          <p:nvPr/>
        </p:nvSpPr>
        <p:spPr>
          <a:xfrm>
            <a:off x="4069298" y="55547"/>
            <a:ext cx="10053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600">
                <a:solidFill>
                  <a:schemeClr val="dk1"/>
                </a:solidFill>
                <a:latin typeface="Times New Roman"/>
                <a:ea typeface="Times New Roman"/>
                <a:cs typeface="Times New Roman"/>
                <a:sym typeface="Times New Roman"/>
              </a:rPr>
              <a:t>Plan</a:t>
            </a:r>
            <a:endParaRPr/>
          </a:p>
        </p:txBody>
      </p:sp>
      <p:sp>
        <p:nvSpPr>
          <p:cNvPr id="108" name="Google Shape;108;p14"/>
          <p:cNvSpPr txBox="1">
            <a:spLocks noGrp="1"/>
          </p:cNvSpPr>
          <p:nvPr>
            <p:ph type="sldNum" idx="12"/>
          </p:nvPr>
        </p:nvSpPr>
        <p:spPr>
          <a:xfrm>
            <a:off x="6889986" y="4768865"/>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a:t>
            </a:fld>
            <a:endParaRPr sz="1600">
              <a:solidFill>
                <a:schemeClr val="dk1"/>
              </a:solidFill>
            </a:endParaRPr>
          </a:p>
        </p:txBody>
      </p:sp>
      <p:cxnSp>
        <p:nvCxnSpPr>
          <p:cNvPr id="109" name="Google Shape;109;p14"/>
          <p:cNvCxnSpPr>
            <a:stCxn id="110" idx="2"/>
            <a:endCxn id="110" idx="2"/>
          </p:cNvCxnSpPr>
          <p:nvPr/>
        </p:nvCxnSpPr>
        <p:spPr>
          <a:xfrm>
            <a:off x="2660525" y="1570225"/>
            <a:ext cx="0" cy="0"/>
          </a:xfrm>
          <a:prstGeom prst="straightConnector1">
            <a:avLst/>
          </a:prstGeom>
          <a:noFill/>
          <a:ln w="28575" cap="flat" cmpd="sng">
            <a:solidFill>
              <a:srgbClr val="A5A5A5"/>
            </a:solidFill>
            <a:prstDash val="solid"/>
            <a:round/>
            <a:headEnd type="none" w="sm" len="sm"/>
            <a:tailEnd type="none" w="sm" len="sm"/>
          </a:ln>
        </p:spPr>
      </p:cxnSp>
      <p:cxnSp>
        <p:nvCxnSpPr>
          <p:cNvPr id="111" name="Google Shape;111;p14"/>
          <p:cNvCxnSpPr/>
          <p:nvPr/>
        </p:nvCxnSpPr>
        <p:spPr>
          <a:xfrm>
            <a:off x="2651233" y="2182209"/>
            <a:ext cx="11700" cy="1735200"/>
          </a:xfrm>
          <a:prstGeom prst="straightConnector1">
            <a:avLst/>
          </a:prstGeom>
          <a:noFill/>
          <a:ln w="28575" cap="flat" cmpd="sng">
            <a:solidFill>
              <a:schemeClr val="dk1"/>
            </a:solidFill>
            <a:prstDash val="solid"/>
            <a:round/>
            <a:headEnd type="none" w="sm" len="sm"/>
            <a:tailEnd type="none" w="sm" len="sm"/>
          </a:ln>
        </p:spPr>
      </p:cxnSp>
      <p:sp>
        <p:nvSpPr>
          <p:cNvPr id="112" name="Google Shape;112;p14"/>
          <p:cNvSpPr txBox="1"/>
          <p:nvPr/>
        </p:nvSpPr>
        <p:spPr>
          <a:xfrm>
            <a:off x="2803235" y="1337079"/>
            <a:ext cx="5009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Introduction</a:t>
            </a:r>
            <a:endParaRPr sz="1800"/>
          </a:p>
        </p:txBody>
      </p:sp>
      <p:sp>
        <p:nvSpPr>
          <p:cNvPr id="113" name="Google Shape;113;p14"/>
          <p:cNvSpPr txBox="1"/>
          <p:nvPr/>
        </p:nvSpPr>
        <p:spPr>
          <a:xfrm>
            <a:off x="2803235" y="1757087"/>
            <a:ext cx="5544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Contexte général</a:t>
            </a:r>
            <a:endParaRPr sz="1800"/>
          </a:p>
        </p:txBody>
      </p:sp>
      <p:sp>
        <p:nvSpPr>
          <p:cNvPr id="114" name="Google Shape;114;p14"/>
          <p:cNvSpPr txBox="1"/>
          <p:nvPr/>
        </p:nvSpPr>
        <p:spPr>
          <a:xfrm>
            <a:off x="2803235" y="2597104"/>
            <a:ext cx="4230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Etude technique</a:t>
            </a:r>
            <a:endParaRPr sz="1800"/>
          </a:p>
        </p:txBody>
      </p:sp>
      <p:cxnSp>
        <p:nvCxnSpPr>
          <p:cNvPr id="115" name="Google Shape;115;p14"/>
          <p:cNvCxnSpPr>
            <a:stCxn id="110" idx="0"/>
          </p:cNvCxnSpPr>
          <p:nvPr/>
        </p:nvCxnSpPr>
        <p:spPr>
          <a:xfrm flipH="1">
            <a:off x="2651225" y="1450825"/>
            <a:ext cx="9300" cy="775200"/>
          </a:xfrm>
          <a:prstGeom prst="straightConnector1">
            <a:avLst/>
          </a:prstGeom>
          <a:noFill/>
          <a:ln w="28575" cap="flat" cmpd="sng">
            <a:solidFill>
              <a:schemeClr val="dk1"/>
            </a:solidFill>
            <a:prstDash val="solid"/>
            <a:round/>
            <a:headEnd type="none" w="sm" len="sm"/>
            <a:tailEnd type="none" w="sm" len="sm"/>
          </a:ln>
        </p:spPr>
      </p:cxnSp>
      <p:sp>
        <p:nvSpPr>
          <p:cNvPr id="116" name="Google Shape;116;p14"/>
          <p:cNvSpPr txBox="1"/>
          <p:nvPr/>
        </p:nvSpPr>
        <p:spPr>
          <a:xfrm>
            <a:off x="2803235" y="2177096"/>
            <a:ext cx="5544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Analyse et conception</a:t>
            </a:r>
            <a:endParaRPr sz="1800"/>
          </a:p>
        </p:txBody>
      </p:sp>
      <p:sp>
        <p:nvSpPr>
          <p:cNvPr id="117" name="Google Shape;117;p14"/>
          <p:cNvSpPr/>
          <p:nvPr/>
        </p:nvSpPr>
        <p:spPr>
          <a:xfrm>
            <a:off x="2595125" y="1914113"/>
            <a:ext cx="130800" cy="1194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4"/>
          <p:cNvSpPr/>
          <p:nvPr/>
        </p:nvSpPr>
        <p:spPr>
          <a:xfrm>
            <a:off x="2585700" y="2331900"/>
            <a:ext cx="130800" cy="1194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 name="Google Shape;119;p14"/>
          <p:cNvSpPr/>
          <p:nvPr/>
        </p:nvSpPr>
        <p:spPr>
          <a:xfrm>
            <a:off x="2585700" y="2749675"/>
            <a:ext cx="130800" cy="1194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 name="Google Shape;120;p14"/>
          <p:cNvSpPr/>
          <p:nvPr/>
        </p:nvSpPr>
        <p:spPr>
          <a:xfrm>
            <a:off x="2585700" y="3133100"/>
            <a:ext cx="130800" cy="1194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p14"/>
          <p:cNvSpPr/>
          <p:nvPr/>
        </p:nvSpPr>
        <p:spPr>
          <a:xfrm>
            <a:off x="2585700" y="3550875"/>
            <a:ext cx="130800" cy="1194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4"/>
          <p:cNvSpPr txBox="1"/>
          <p:nvPr/>
        </p:nvSpPr>
        <p:spPr>
          <a:xfrm>
            <a:off x="2803235" y="3017113"/>
            <a:ext cx="5544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Réalisation</a:t>
            </a:r>
            <a:endParaRPr sz="1800"/>
          </a:p>
        </p:txBody>
      </p:sp>
      <p:sp>
        <p:nvSpPr>
          <p:cNvPr id="123" name="Google Shape;123;p14"/>
          <p:cNvSpPr txBox="1"/>
          <p:nvPr/>
        </p:nvSpPr>
        <p:spPr>
          <a:xfrm>
            <a:off x="2803235" y="3437121"/>
            <a:ext cx="5544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Conclusion &amp; Perspectives</a:t>
            </a:r>
            <a:endParaRPr sz="1800"/>
          </a:p>
        </p:txBody>
      </p:sp>
      <p:sp>
        <p:nvSpPr>
          <p:cNvPr id="110" name="Google Shape;110;p14"/>
          <p:cNvSpPr/>
          <p:nvPr/>
        </p:nvSpPr>
        <p:spPr>
          <a:xfrm>
            <a:off x="2595125" y="1450825"/>
            <a:ext cx="130800" cy="1194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0"/>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20</a:t>
            </a:fld>
            <a:endParaRPr sz="1600">
              <a:solidFill>
                <a:schemeClr val="dk1"/>
              </a:solidFill>
            </a:endParaRPr>
          </a:p>
        </p:txBody>
      </p:sp>
      <p:sp>
        <p:nvSpPr>
          <p:cNvPr id="487" name="Google Shape;487;p30"/>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30"/>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489" name="Google Shape;489;p30"/>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490" name="Google Shape;490;p30"/>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491" name="Google Shape;491;p30"/>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492" name="Google Shape;492;p30"/>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493" name="Google Shape;493;p30"/>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494" name="Google Shape;494;p30"/>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Architecture du module</a:t>
            </a:r>
            <a:endParaRPr b="1" dirty="0">
              <a:solidFill>
                <a:srgbClr val="162E4C"/>
              </a:solidFill>
              <a:latin typeface="Calibri"/>
              <a:ea typeface="Calibri"/>
              <a:cs typeface="Calibri"/>
              <a:sym typeface="Calibri"/>
            </a:endParaRPr>
          </a:p>
        </p:txBody>
      </p:sp>
      <p:sp>
        <p:nvSpPr>
          <p:cNvPr id="497" name="Google Shape;497;p30"/>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498" name="Google Shape;498;p30"/>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499" name="Google Shape;499;p30"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00" name="Google Shape;500;p30"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01" name="Google Shape;501;p30"/>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0124A59E-A331-46C4-BAF9-6606AD1C6C4F}"/>
              </a:ext>
            </a:extLst>
          </p:cNvPr>
          <p:cNvPicPr>
            <a:picLocks noChangeAspect="1"/>
          </p:cNvPicPr>
          <p:nvPr/>
        </p:nvPicPr>
        <p:blipFill>
          <a:blip r:embed="rId3"/>
          <a:stretch>
            <a:fillRect/>
          </a:stretch>
        </p:blipFill>
        <p:spPr>
          <a:xfrm>
            <a:off x="1452200" y="1833187"/>
            <a:ext cx="5852667" cy="2903472"/>
          </a:xfrm>
          <a:prstGeom prst="rect">
            <a:avLst/>
          </a:prstGeom>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50"/>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21</a:t>
            </a:fld>
            <a:endParaRPr sz="1600">
              <a:solidFill>
                <a:schemeClr val="dk1"/>
              </a:solidFill>
            </a:endParaRPr>
          </a:p>
        </p:txBody>
      </p:sp>
      <p:sp>
        <p:nvSpPr>
          <p:cNvPr id="906" name="Google Shape;906;p50"/>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50"/>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08" name="Google Shape;908;p50"/>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09" name="Google Shape;909;p50"/>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10" name="Google Shape;910;p50"/>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911" name="Google Shape;911;p50"/>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12" name="Google Shape;912;p50"/>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13" name="Google Shape;913;p50"/>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Diagramme de séquence du scénario de chargement de la configuration</a:t>
            </a:r>
            <a:endParaRPr b="1" dirty="0">
              <a:solidFill>
                <a:srgbClr val="162E4C"/>
              </a:solidFill>
              <a:latin typeface="Calibri"/>
              <a:ea typeface="Calibri"/>
              <a:cs typeface="Calibri"/>
              <a:sym typeface="Calibri"/>
            </a:endParaRPr>
          </a:p>
        </p:txBody>
      </p:sp>
      <p:sp>
        <p:nvSpPr>
          <p:cNvPr id="915" name="Google Shape;915;p50"/>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16" name="Google Shape;916;p50"/>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917" name="Google Shape;917;p50"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918" name="Google Shape;918;p50"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919" name="Google Shape;919;p50"/>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B08074C-2F45-49EA-A114-63474E661F6A}"/>
              </a:ext>
            </a:extLst>
          </p:cNvPr>
          <p:cNvPicPr>
            <a:picLocks noChangeAspect="1"/>
          </p:cNvPicPr>
          <p:nvPr/>
        </p:nvPicPr>
        <p:blipFill>
          <a:blip r:embed="rId3"/>
          <a:stretch>
            <a:fillRect/>
          </a:stretch>
        </p:blipFill>
        <p:spPr>
          <a:xfrm>
            <a:off x="2271793" y="1668159"/>
            <a:ext cx="3997661" cy="3445138"/>
          </a:xfrm>
          <a:prstGeom prst="rect">
            <a:avLst/>
          </a:prstGeom>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50"/>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22</a:t>
            </a:fld>
            <a:endParaRPr sz="1600">
              <a:solidFill>
                <a:schemeClr val="dk1"/>
              </a:solidFill>
            </a:endParaRPr>
          </a:p>
        </p:txBody>
      </p:sp>
      <p:sp>
        <p:nvSpPr>
          <p:cNvPr id="906" name="Google Shape;906;p50"/>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50"/>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908" name="Google Shape;908;p50"/>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909" name="Google Shape;909;p50"/>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910" name="Google Shape;910;p50"/>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Analyses et conception</a:t>
            </a:r>
            <a:endParaRPr>
              <a:solidFill>
                <a:srgbClr val="7F7F7F"/>
              </a:solidFill>
            </a:endParaRPr>
          </a:p>
        </p:txBody>
      </p:sp>
      <p:sp>
        <p:nvSpPr>
          <p:cNvPr id="911" name="Google Shape;911;p50"/>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912" name="Google Shape;912;p50"/>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913" name="Google Shape;913;p50"/>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Diagramme de séquence du scénario de surveillance d’un serveur</a:t>
            </a:r>
            <a:endParaRPr b="1" dirty="0">
              <a:solidFill>
                <a:srgbClr val="162E4C"/>
              </a:solidFill>
              <a:latin typeface="Calibri"/>
              <a:ea typeface="Calibri"/>
              <a:cs typeface="Calibri"/>
              <a:sym typeface="Calibri"/>
            </a:endParaRPr>
          </a:p>
        </p:txBody>
      </p:sp>
      <p:sp>
        <p:nvSpPr>
          <p:cNvPr id="915" name="Google Shape;915;p50"/>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916" name="Google Shape;916;p50"/>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917" name="Google Shape;917;p50"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918" name="Google Shape;918;p50"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919" name="Google Shape;919;p50"/>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ADC71B31-5579-4D5D-AB3F-0F47543835ED}"/>
              </a:ext>
            </a:extLst>
          </p:cNvPr>
          <p:cNvPicPr>
            <a:picLocks noChangeAspect="1"/>
          </p:cNvPicPr>
          <p:nvPr/>
        </p:nvPicPr>
        <p:blipFill>
          <a:blip r:embed="rId3"/>
          <a:stretch>
            <a:fillRect/>
          </a:stretch>
        </p:blipFill>
        <p:spPr>
          <a:xfrm>
            <a:off x="1380781" y="1730450"/>
            <a:ext cx="5774199" cy="3345178"/>
          </a:xfrm>
          <a:prstGeom prst="rect">
            <a:avLst/>
          </a:prstGeom>
        </p:spPr>
      </p:pic>
    </p:spTree>
    <p:extLst>
      <p:ext uri="{BB962C8B-B14F-4D97-AF65-F5344CB8AC3E}">
        <p14:creationId xmlns:p14="http://schemas.microsoft.com/office/powerpoint/2010/main" val="335771534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2"/>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23</a:t>
            </a:fld>
            <a:endParaRPr sz="1600">
              <a:solidFill>
                <a:schemeClr val="dk1"/>
              </a:solidFill>
            </a:endParaRPr>
          </a:p>
        </p:txBody>
      </p:sp>
      <p:sp>
        <p:nvSpPr>
          <p:cNvPr id="529" name="Google Shape;529;p32"/>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0" name="Google Shape;530;p32"/>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531" name="Google Shape;531;p32"/>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532" name="Google Shape;532;p32"/>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533" name="Google Shape;533;p32"/>
          <p:cNvSpPr/>
          <p:nvPr/>
        </p:nvSpPr>
        <p:spPr>
          <a:xfrm>
            <a:off x="3332238" y="52623"/>
            <a:ext cx="13539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Analyse et conception</a:t>
            </a:r>
            <a:endParaRPr>
              <a:solidFill>
                <a:srgbClr val="7F7F7F"/>
              </a:solidFill>
            </a:endParaRPr>
          </a:p>
        </p:txBody>
      </p:sp>
      <p:sp>
        <p:nvSpPr>
          <p:cNvPr id="534" name="Google Shape;534;p32"/>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535" name="Google Shape;535;p32"/>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536" name="Google Shape;536;p32"/>
          <p:cNvSpPr/>
          <p:nvPr/>
        </p:nvSpPr>
        <p:spPr>
          <a:xfrm>
            <a:off x="577024" y="1361150"/>
            <a:ext cx="7387200" cy="369300"/>
          </a:xfrm>
          <a:prstGeom prst="rect">
            <a:avLst/>
          </a:prstGeom>
          <a:noFill/>
          <a:ln>
            <a:noFill/>
          </a:ln>
        </p:spPr>
        <p:txBody>
          <a:bodyPr spcFirstLastPara="1" wrap="square" lIns="91425" tIns="45700" rIns="91425" bIns="45700" anchor="t" anchorCtr="0">
            <a:noAutofit/>
          </a:bodyPr>
          <a:lstStyle/>
          <a:p>
            <a:pPr marL="285750" marR="0" lvl="0" indent="-260350" algn="l" rtl="0">
              <a:spcBef>
                <a:spcPts val="0"/>
              </a:spcBef>
              <a:spcAft>
                <a:spcPts val="0"/>
              </a:spcAft>
              <a:buClr>
                <a:srgbClr val="162E4C"/>
              </a:buClr>
              <a:buSzPts val="1400"/>
              <a:buFont typeface="Noto Sans Symbols"/>
              <a:buChar char="❑"/>
            </a:pPr>
            <a:r>
              <a:rPr lang="fr-FR" b="1" dirty="0">
                <a:solidFill>
                  <a:srgbClr val="162E4C"/>
                </a:solidFill>
                <a:latin typeface="Calibri"/>
                <a:ea typeface="Calibri"/>
                <a:cs typeface="Calibri"/>
                <a:sym typeface="Calibri"/>
              </a:rPr>
              <a:t>Diagramme de classes</a:t>
            </a:r>
            <a:endParaRPr b="1" dirty="0">
              <a:solidFill>
                <a:srgbClr val="162E4C"/>
              </a:solidFill>
              <a:latin typeface="Calibri"/>
              <a:ea typeface="Calibri"/>
              <a:cs typeface="Calibri"/>
              <a:sym typeface="Calibri"/>
            </a:endParaRPr>
          </a:p>
        </p:txBody>
      </p:sp>
      <p:sp>
        <p:nvSpPr>
          <p:cNvPr id="538" name="Google Shape;538;p32"/>
          <p:cNvSpPr txBox="1"/>
          <p:nvPr/>
        </p:nvSpPr>
        <p:spPr>
          <a:xfrm>
            <a:off x="4027686" y="831109"/>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Benchmarking</a:t>
            </a:r>
            <a:endParaRPr>
              <a:solidFill>
                <a:srgbClr val="7F7F7F"/>
              </a:solidFill>
              <a:latin typeface="Times New Roman"/>
              <a:ea typeface="Times New Roman"/>
              <a:cs typeface="Times New Roman"/>
              <a:sym typeface="Times New Roman"/>
            </a:endParaRPr>
          </a:p>
        </p:txBody>
      </p:sp>
      <p:sp>
        <p:nvSpPr>
          <p:cNvPr id="539" name="Google Shape;539;p32"/>
          <p:cNvSpPr txBox="1"/>
          <p:nvPr/>
        </p:nvSpPr>
        <p:spPr>
          <a:xfrm>
            <a:off x="5697923" y="815822"/>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Conception</a:t>
            </a:r>
            <a:endParaRPr>
              <a:solidFill>
                <a:schemeClr val="dk1"/>
              </a:solidFill>
              <a:latin typeface="Times New Roman"/>
              <a:ea typeface="Times New Roman"/>
              <a:cs typeface="Times New Roman"/>
              <a:sym typeface="Times New Roman"/>
            </a:endParaRPr>
          </a:p>
        </p:txBody>
      </p:sp>
      <p:sp>
        <p:nvSpPr>
          <p:cNvPr id="540" name="Google Shape;540;p32" descr="&lt;LOGICA_QUOTE_LEFT&gt;"/>
          <p:cNvSpPr/>
          <p:nvPr/>
        </p:nvSpPr>
        <p:spPr>
          <a:xfrm rot="10800000">
            <a:off x="7017556" y="800978"/>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41" name="Google Shape;541;p32" descr="&lt;LOGICA_QUOTE_LEFT&gt;"/>
          <p:cNvSpPr/>
          <p:nvPr/>
        </p:nvSpPr>
        <p:spPr>
          <a:xfrm>
            <a:off x="5764700" y="800975"/>
            <a:ext cx="184994" cy="331997"/>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42" name="Google Shape;542;p32"/>
          <p:cNvSpPr txBox="1"/>
          <p:nvPr/>
        </p:nvSpPr>
        <p:spPr>
          <a:xfrm>
            <a:off x="2290648" y="812335"/>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7F7F7F"/>
                </a:solidFill>
                <a:latin typeface="Times New Roman"/>
                <a:ea typeface="Times New Roman"/>
                <a:cs typeface="Times New Roman"/>
                <a:sym typeface="Times New Roman"/>
              </a:rPr>
              <a:t>Existant</a:t>
            </a:r>
            <a:endParaRPr>
              <a:solidFill>
                <a:srgbClr val="7F7F7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BEA4E104-9CC7-454C-863F-94DEECBD2587}"/>
              </a:ext>
            </a:extLst>
          </p:cNvPr>
          <p:cNvPicPr>
            <a:picLocks noChangeAspect="1"/>
          </p:cNvPicPr>
          <p:nvPr/>
        </p:nvPicPr>
        <p:blipFill>
          <a:blip r:embed="rId3"/>
          <a:stretch>
            <a:fillRect/>
          </a:stretch>
        </p:blipFill>
        <p:spPr>
          <a:xfrm>
            <a:off x="2509452" y="1643344"/>
            <a:ext cx="3790650" cy="3446044"/>
          </a:xfrm>
          <a:prstGeom prst="rect">
            <a:avLst/>
          </a:prstGeom>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3"/>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24</a:t>
            </a:fld>
            <a:endParaRPr sz="1600">
              <a:solidFill>
                <a:schemeClr val="dk1"/>
              </a:solidFill>
            </a:endParaRPr>
          </a:p>
        </p:txBody>
      </p:sp>
      <p:sp>
        <p:nvSpPr>
          <p:cNvPr id="549" name="Google Shape;549;p33"/>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0" name="Google Shape;550;p33"/>
          <p:cNvSpPr txBox="1"/>
          <p:nvPr/>
        </p:nvSpPr>
        <p:spPr>
          <a:xfrm>
            <a:off x="3536291" y="877181"/>
            <a:ext cx="1535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dirty="0">
                <a:solidFill>
                  <a:schemeClr val="dk1"/>
                </a:solidFill>
                <a:latin typeface="Times New Roman"/>
                <a:ea typeface="Times New Roman"/>
                <a:cs typeface="Times New Roman"/>
                <a:sym typeface="Times New Roman"/>
              </a:rPr>
              <a:t>Outils utilisés</a:t>
            </a:r>
            <a:endParaRPr dirty="0">
              <a:solidFill>
                <a:schemeClr val="dk1"/>
              </a:solidFill>
              <a:latin typeface="Times New Roman"/>
              <a:ea typeface="Times New Roman"/>
              <a:cs typeface="Times New Roman"/>
              <a:sym typeface="Times New Roman"/>
            </a:endParaRPr>
          </a:p>
        </p:txBody>
      </p:sp>
      <p:sp>
        <p:nvSpPr>
          <p:cNvPr id="551" name="Google Shape;551;p33"/>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552" name="Google Shape;552;p33"/>
          <p:cNvSpPr/>
          <p:nvPr/>
        </p:nvSpPr>
        <p:spPr>
          <a:xfrm>
            <a:off x="4877470" y="54112"/>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Etude technique</a:t>
            </a:r>
            <a:endParaRPr>
              <a:solidFill>
                <a:srgbClr val="7F7F7F"/>
              </a:solidFill>
            </a:endParaRPr>
          </a:p>
        </p:txBody>
      </p:sp>
      <p:sp>
        <p:nvSpPr>
          <p:cNvPr id="553" name="Google Shape;553;p33"/>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554" name="Google Shape;554;p33"/>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555" name="Google Shape;555;p33"/>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556" name="Google Shape;556;p33"/>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558" name="Google Shape;558;p33" descr="&lt;LOGICA_QUOTE_LEFT&gt;"/>
          <p:cNvSpPr/>
          <p:nvPr/>
        </p:nvSpPr>
        <p:spPr>
          <a:xfrm rot="10800000">
            <a:off x="4737267" y="866850"/>
            <a:ext cx="140203" cy="283548"/>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59" name="Google Shape;559;p33" descr="&lt;LOGICA_QUOTE_LEFT&gt;"/>
          <p:cNvSpPr/>
          <p:nvPr/>
        </p:nvSpPr>
        <p:spPr>
          <a:xfrm>
            <a:off x="3730751" y="866847"/>
            <a:ext cx="140203" cy="283548"/>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561" name="Google Shape;561;p33"/>
          <p:cNvSpPr txBox="1"/>
          <p:nvPr/>
        </p:nvSpPr>
        <p:spPr>
          <a:xfrm>
            <a:off x="6205562" y="1460248"/>
            <a:ext cx="2382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dirty="0">
                <a:latin typeface="Calibri"/>
                <a:ea typeface="Calibri"/>
                <a:cs typeface="Calibri"/>
                <a:sym typeface="Calibri"/>
              </a:rPr>
              <a:t>connecteur (API)</a:t>
            </a:r>
            <a:endParaRPr dirty="0">
              <a:latin typeface="Calibri"/>
              <a:ea typeface="Calibri"/>
              <a:cs typeface="Calibri"/>
              <a:sym typeface="Calibri"/>
            </a:endParaRPr>
          </a:p>
        </p:txBody>
      </p:sp>
      <p:cxnSp>
        <p:nvCxnSpPr>
          <p:cNvPr id="562" name="Google Shape;562;p33"/>
          <p:cNvCxnSpPr/>
          <p:nvPr/>
        </p:nvCxnSpPr>
        <p:spPr>
          <a:xfrm>
            <a:off x="3331175" y="1820875"/>
            <a:ext cx="0" cy="2502900"/>
          </a:xfrm>
          <a:prstGeom prst="straightConnector1">
            <a:avLst/>
          </a:prstGeom>
          <a:noFill/>
          <a:ln w="19050" cap="flat" cmpd="sng">
            <a:solidFill>
              <a:srgbClr val="E5B64A"/>
            </a:solidFill>
            <a:prstDash val="dot"/>
            <a:round/>
            <a:headEnd type="none" w="med" len="med"/>
            <a:tailEnd type="none" w="med" len="med"/>
          </a:ln>
        </p:spPr>
      </p:cxnSp>
      <p:cxnSp>
        <p:nvCxnSpPr>
          <p:cNvPr id="563" name="Google Shape;563;p33"/>
          <p:cNvCxnSpPr/>
          <p:nvPr/>
        </p:nvCxnSpPr>
        <p:spPr>
          <a:xfrm>
            <a:off x="5462695" y="1820875"/>
            <a:ext cx="0" cy="2502900"/>
          </a:xfrm>
          <a:prstGeom prst="straightConnector1">
            <a:avLst/>
          </a:prstGeom>
          <a:noFill/>
          <a:ln w="19050" cap="flat" cmpd="sng">
            <a:solidFill>
              <a:srgbClr val="E5B64A"/>
            </a:solidFill>
            <a:prstDash val="dot"/>
            <a:round/>
            <a:headEnd type="none" w="med" len="med"/>
            <a:tailEnd type="none" w="med" len="med"/>
          </a:ln>
        </p:spPr>
      </p:cxnSp>
      <p:pic>
        <p:nvPicPr>
          <p:cNvPr id="564" name="Google Shape;564;p33"/>
          <p:cNvPicPr preferRelativeResize="0"/>
          <p:nvPr/>
        </p:nvPicPr>
        <p:blipFill>
          <a:blip r:embed="rId3">
            <a:alphaModFix/>
          </a:blip>
          <a:stretch>
            <a:fillRect/>
          </a:stretch>
        </p:blipFill>
        <p:spPr>
          <a:xfrm>
            <a:off x="5922634" y="2264874"/>
            <a:ext cx="1025238" cy="935463"/>
          </a:xfrm>
          <a:prstGeom prst="rect">
            <a:avLst/>
          </a:prstGeom>
          <a:noFill/>
          <a:ln>
            <a:noFill/>
          </a:ln>
        </p:spPr>
      </p:pic>
      <p:pic>
        <p:nvPicPr>
          <p:cNvPr id="565" name="Google Shape;565;p33"/>
          <p:cNvPicPr preferRelativeResize="0"/>
          <p:nvPr/>
        </p:nvPicPr>
        <p:blipFill>
          <a:blip r:embed="rId4">
            <a:alphaModFix/>
          </a:blip>
          <a:stretch>
            <a:fillRect/>
          </a:stretch>
        </p:blipFill>
        <p:spPr>
          <a:xfrm>
            <a:off x="7637842" y="2310841"/>
            <a:ext cx="924482" cy="843532"/>
          </a:xfrm>
          <a:prstGeom prst="rect">
            <a:avLst/>
          </a:prstGeom>
          <a:noFill/>
          <a:ln>
            <a:noFill/>
          </a:ln>
        </p:spPr>
      </p:pic>
      <p:sp>
        <p:nvSpPr>
          <p:cNvPr id="567" name="Google Shape;567;p33"/>
          <p:cNvSpPr txBox="1"/>
          <p:nvPr/>
        </p:nvSpPr>
        <p:spPr>
          <a:xfrm>
            <a:off x="3402251" y="1490738"/>
            <a:ext cx="2133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dirty="0">
                <a:latin typeface="Calibri"/>
                <a:ea typeface="Calibri"/>
                <a:cs typeface="Calibri"/>
                <a:sym typeface="Calibri"/>
              </a:rPr>
              <a:t>Gestion des version</a:t>
            </a:r>
            <a:endParaRPr lang="fr-FR" dirty="0">
              <a:latin typeface="Calibri"/>
              <a:ea typeface="Calibri"/>
              <a:cs typeface="Calibri"/>
              <a:sym typeface="Calibri"/>
            </a:endParaRPr>
          </a:p>
        </p:txBody>
      </p:sp>
      <p:pic>
        <p:nvPicPr>
          <p:cNvPr id="568" name="Google Shape;568;p33"/>
          <p:cNvPicPr preferRelativeResize="0"/>
          <p:nvPr/>
        </p:nvPicPr>
        <p:blipFill>
          <a:blip r:embed="rId5">
            <a:alphaModFix/>
          </a:blip>
          <a:stretch>
            <a:fillRect/>
          </a:stretch>
        </p:blipFill>
        <p:spPr>
          <a:xfrm>
            <a:off x="3358188" y="2310852"/>
            <a:ext cx="2077488" cy="1166866"/>
          </a:xfrm>
          <a:prstGeom prst="rect">
            <a:avLst/>
          </a:prstGeom>
          <a:noFill/>
          <a:ln>
            <a:noFill/>
          </a:ln>
        </p:spPr>
      </p:pic>
      <p:sp>
        <p:nvSpPr>
          <p:cNvPr id="26" name="TextBox 25">
            <a:extLst>
              <a:ext uri="{FF2B5EF4-FFF2-40B4-BE49-F238E27FC236}">
                <a16:creationId xmlns:a16="http://schemas.microsoft.com/office/drawing/2014/main" id="{B86B5D91-DFF9-4BB9-98A7-CAA3A967736F}"/>
              </a:ext>
            </a:extLst>
          </p:cNvPr>
          <p:cNvSpPr txBox="1"/>
          <p:nvPr/>
        </p:nvSpPr>
        <p:spPr>
          <a:xfrm>
            <a:off x="2286000" y="2457336"/>
            <a:ext cx="4572000" cy="307777"/>
          </a:xfrm>
          <a:prstGeom prst="rect">
            <a:avLst/>
          </a:prstGeom>
          <a:noFill/>
        </p:spPr>
        <p:txBody>
          <a:bodyPr wrap="square">
            <a:spAutoFit/>
          </a:bodyPr>
          <a:lstStyle/>
          <a:p>
            <a:endParaRPr lang="en-GB" dirty="0"/>
          </a:p>
        </p:txBody>
      </p:sp>
      <p:pic>
        <p:nvPicPr>
          <p:cNvPr id="5" name="Picture 4">
            <a:extLst>
              <a:ext uri="{FF2B5EF4-FFF2-40B4-BE49-F238E27FC236}">
                <a16:creationId xmlns:a16="http://schemas.microsoft.com/office/drawing/2014/main" id="{B56B535A-02A4-4691-96E4-B59CC1DA3F74}"/>
              </a:ext>
            </a:extLst>
          </p:cNvPr>
          <p:cNvPicPr>
            <a:picLocks noChangeAspect="1"/>
          </p:cNvPicPr>
          <p:nvPr/>
        </p:nvPicPr>
        <p:blipFill>
          <a:blip r:embed="rId6"/>
          <a:stretch>
            <a:fillRect/>
          </a:stretch>
        </p:blipFill>
        <p:spPr>
          <a:xfrm>
            <a:off x="6358190" y="3458012"/>
            <a:ext cx="2077044" cy="1090448"/>
          </a:xfrm>
          <a:prstGeom prst="rect">
            <a:avLst/>
          </a:prstGeom>
        </p:spPr>
      </p:pic>
      <p:pic>
        <p:nvPicPr>
          <p:cNvPr id="7" name="Picture 6">
            <a:extLst>
              <a:ext uri="{FF2B5EF4-FFF2-40B4-BE49-F238E27FC236}">
                <a16:creationId xmlns:a16="http://schemas.microsoft.com/office/drawing/2014/main" id="{69BF82FF-E4BD-4BD6-B52D-82F0753057E7}"/>
              </a:ext>
            </a:extLst>
          </p:cNvPr>
          <p:cNvPicPr>
            <a:picLocks noChangeAspect="1"/>
          </p:cNvPicPr>
          <p:nvPr/>
        </p:nvPicPr>
        <p:blipFill>
          <a:blip r:embed="rId7"/>
          <a:stretch>
            <a:fillRect/>
          </a:stretch>
        </p:blipFill>
        <p:spPr>
          <a:xfrm>
            <a:off x="959829" y="2417782"/>
            <a:ext cx="754990" cy="751634"/>
          </a:xfrm>
          <a:prstGeom prst="rect">
            <a:avLst/>
          </a:prstGeom>
        </p:spPr>
      </p:pic>
      <p:pic>
        <p:nvPicPr>
          <p:cNvPr id="9" name="Picture 8">
            <a:extLst>
              <a:ext uri="{FF2B5EF4-FFF2-40B4-BE49-F238E27FC236}">
                <a16:creationId xmlns:a16="http://schemas.microsoft.com/office/drawing/2014/main" id="{4C2C51F8-9B91-4FD7-B831-108255D5660C}"/>
              </a:ext>
            </a:extLst>
          </p:cNvPr>
          <p:cNvPicPr>
            <a:picLocks noChangeAspect="1"/>
          </p:cNvPicPr>
          <p:nvPr/>
        </p:nvPicPr>
        <p:blipFill>
          <a:blip r:embed="rId8"/>
          <a:stretch>
            <a:fillRect/>
          </a:stretch>
        </p:blipFill>
        <p:spPr>
          <a:xfrm>
            <a:off x="293731" y="3361878"/>
            <a:ext cx="2077488" cy="1038744"/>
          </a:xfrm>
          <a:prstGeom prst="rect">
            <a:avLst/>
          </a:prstGeom>
        </p:spPr>
      </p:pic>
      <p:sp>
        <p:nvSpPr>
          <p:cNvPr id="35" name="Google Shape;567;p33">
            <a:extLst>
              <a:ext uri="{FF2B5EF4-FFF2-40B4-BE49-F238E27FC236}">
                <a16:creationId xmlns:a16="http://schemas.microsoft.com/office/drawing/2014/main" id="{1040E07C-20BF-411D-ACA0-D71EC0E98693}"/>
              </a:ext>
            </a:extLst>
          </p:cNvPr>
          <p:cNvSpPr txBox="1"/>
          <p:nvPr/>
        </p:nvSpPr>
        <p:spPr>
          <a:xfrm>
            <a:off x="674988" y="1490738"/>
            <a:ext cx="2133600"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dirty="0">
                <a:latin typeface="Calibri"/>
                <a:ea typeface="Calibri"/>
                <a:cs typeface="Calibri"/>
                <a:sym typeface="Calibri"/>
              </a:rPr>
              <a:t>surveillance</a:t>
            </a:r>
            <a:endParaRPr lang="fr-FR" dirty="0">
              <a:latin typeface="Calibri"/>
              <a:ea typeface="Calibri"/>
              <a:cs typeface="Calibri"/>
              <a:sym typeface="Calibri"/>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25</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5" y="1395800"/>
            <a:ext cx="3667200"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Configuration d’un </a:t>
            </a:r>
            <a:r>
              <a:rPr lang="fr-FR" sz="1600" b="1" dirty="0" err="1">
                <a:latin typeface="Candara"/>
                <a:ea typeface="Candara"/>
                <a:cs typeface="Candara"/>
                <a:sym typeface="Candara"/>
              </a:rPr>
              <a:t>hoste</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7459C2EB-7C24-419F-A714-491F9EF1210A}"/>
              </a:ext>
            </a:extLst>
          </p:cNvPr>
          <p:cNvPicPr>
            <a:picLocks noChangeAspect="1"/>
          </p:cNvPicPr>
          <p:nvPr/>
        </p:nvPicPr>
        <p:blipFill>
          <a:blip r:embed="rId3"/>
          <a:stretch>
            <a:fillRect/>
          </a:stretch>
        </p:blipFill>
        <p:spPr>
          <a:xfrm>
            <a:off x="1615796" y="1826506"/>
            <a:ext cx="5915806" cy="3068457"/>
          </a:xfrm>
          <a:prstGeom prst="rect">
            <a:avLst/>
          </a:prstGeom>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26</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5" y="1395800"/>
            <a:ext cx="4366380"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Résultat de Configuration des serveurs</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ADF9D84B-39FB-47E2-BFD2-18493B821CA9}"/>
              </a:ext>
            </a:extLst>
          </p:cNvPr>
          <p:cNvPicPr>
            <a:picLocks noChangeAspect="1"/>
          </p:cNvPicPr>
          <p:nvPr/>
        </p:nvPicPr>
        <p:blipFill>
          <a:blip r:embed="rId3"/>
          <a:stretch>
            <a:fillRect/>
          </a:stretch>
        </p:blipFill>
        <p:spPr>
          <a:xfrm>
            <a:off x="961533" y="1916077"/>
            <a:ext cx="6438507" cy="3026395"/>
          </a:xfrm>
          <a:prstGeom prst="rect">
            <a:avLst/>
          </a:prstGeom>
        </p:spPr>
      </p:pic>
    </p:spTree>
    <p:extLst>
      <p:ext uri="{BB962C8B-B14F-4D97-AF65-F5344CB8AC3E}">
        <p14:creationId xmlns:p14="http://schemas.microsoft.com/office/powerpoint/2010/main" val="3720908706"/>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27</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4525547"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Configuration d’un item pour </a:t>
            </a:r>
            <a:r>
              <a:rPr lang="en-GB" sz="1600" b="1" dirty="0" err="1">
                <a:latin typeface="Candara"/>
              </a:rPr>
              <a:t>mesurer</a:t>
            </a:r>
            <a:r>
              <a:rPr lang="fr-FR" sz="1600" b="1" dirty="0">
                <a:latin typeface="Candara"/>
                <a:sym typeface="Candara"/>
              </a:rPr>
              <a:t> </a:t>
            </a:r>
            <a:r>
              <a:rPr lang="fr-FR" sz="1600" b="1" dirty="0">
                <a:latin typeface="Candara"/>
                <a:ea typeface="Candara"/>
                <a:cs typeface="Candara"/>
                <a:sym typeface="Candara"/>
              </a:rPr>
              <a:t>le CPU</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49EA0478-EB7A-41BF-9B20-A8840F07EC55}"/>
              </a:ext>
            </a:extLst>
          </p:cNvPr>
          <p:cNvPicPr>
            <a:picLocks noChangeAspect="1"/>
          </p:cNvPicPr>
          <p:nvPr/>
        </p:nvPicPr>
        <p:blipFill>
          <a:blip r:embed="rId3"/>
          <a:stretch>
            <a:fillRect/>
          </a:stretch>
        </p:blipFill>
        <p:spPr>
          <a:xfrm>
            <a:off x="2367325" y="1826506"/>
            <a:ext cx="3932777" cy="3235109"/>
          </a:xfrm>
          <a:prstGeom prst="rect">
            <a:avLst/>
          </a:prstGeom>
        </p:spPr>
      </p:pic>
    </p:spTree>
    <p:extLst>
      <p:ext uri="{BB962C8B-B14F-4D97-AF65-F5344CB8AC3E}">
        <p14:creationId xmlns:p14="http://schemas.microsoft.com/office/powerpoint/2010/main" val="1057056171"/>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28</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4525547"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Configuration d’un item pour </a:t>
            </a:r>
            <a:r>
              <a:rPr lang="en-GB" sz="1600" b="1" dirty="0" err="1">
                <a:latin typeface="Candara"/>
              </a:rPr>
              <a:t>mesurer</a:t>
            </a:r>
            <a:r>
              <a:rPr lang="fr-FR" sz="1600" b="1" dirty="0">
                <a:latin typeface="Candara"/>
                <a:sym typeface="Candara"/>
              </a:rPr>
              <a:t> </a:t>
            </a:r>
            <a:r>
              <a:rPr lang="fr-FR" sz="1600" b="1" dirty="0">
                <a:latin typeface="Candara"/>
                <a:ea typeface="Candara"/>
                <a:cs typeface="Candara"/>
                <a:sym typeface="Candara"/>
              </a:rPr>
              <a:t>la RAM</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371530ED-828C-45A8-A1B2-FF0F308DE905}"/>
              </a:ext>
            </a:extLst>
          </p:cNvPr>
          <p:cNvPicPr>
            <a:picLocks noChangeAspect="1"/>
          </p:cNvPicPr>
          <p:nvPr/>
        </p:nvPicPr>
        <p:blipFill>
          <a:blip r:embed="rId3"/>
          <a:stretch>
            <a:fillRect/>
          </a:stretch>
        </p:blipFill>
        <p:spPr>
          <a:xfrm>
            <a:off x="1775632" y="1826506"/>
            <a:ext cx="4467111" cy="3222438"/>
          </a:xfrm>
          <a:prstGeom prst="rect">
            <a:avLst/>
          </a:prstGeom>
        </p:spPr>
      </p:pic>
    </p:spTree>
    <p:extLst>
      <p:ext uri="{BB962C8B-B14F-4D97-AF65-F5344CB8AC3E}">
        <p14:creationId xmlns:p14="http://schemas.microsoft.com/office/powerpoint/2010/main" val="3448457764"/>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29</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Configuration d’un item pour </a:t>
            </a:r>
            <a:r>
              <a:rPr lang="en-GB" sz="1600" b="1" dirty="0" err="1">
                <a:latin typeface="Candara"/>
              </a:rPr>
              <a:t>mesurer</a:t>
            </a:r>
            <a:r>
              <a:rPr lang="fr-FR" sz="1600" b="1" dirty="0">
                <a:latin typeface="Candara"/>
                <a:sym typeface="Candara"/>
              </a:rPr>
              <a:t> </a:t>
            </a:r>
            <a:r>
              <a:rPr lang="fr-FR" sz="1600" b="1" dirty="0">
                <a:latin typeface="Candara"/>
                <a:ea typeface="Candara"/>
                <a:cs typeface="Candara"/>
                <a:sym typeface="Candara"/>
              </a:rPr>
              <a:t>le Disk dur</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DB4DA733-E4D1-437F-A443-56D373991021}"/>
              </a:ext>
            </a:extLst>
          </p:cNvPr>
          <p:cNvPicPr>
            <a:picLocks noChangeAspect="1"/>
          </p:cNvPicPr>
          <p:nvPr/>
        </p:nvPicPr>
        <p:blipFill>
          <a:blip r:embed="rId3"/>
          <a:stretch>
            <a:fillRect/>
          </a:stretch>
        </p:blipFill>
        <p:spPr>
          <a:xfrm>
            <a:off x="1994961" y="1845992"/>
            <a:ext cx="4028453" cy="3227830"/>
          </a:xfrm>
          <a:prstGeom prst="rect">
            <a:avLst/>
          </a:prstGeom>
        </p:spPr>
      </p:pic>
    </p:spTree>
    <p:extLst>
      <p:ext uri="{BB962C8B-B14F-4D97-AF65-F5344CB8AC3E}">
        <p14:creationId xmlns:p14="http://schemas.microsoft.com/office/powerpoint/2010/main" val="120060554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5"/>
          <p:cNvSpPr/>
          <p:nvPr/>
        </p:nvSpPr>
        <p:spPr>
          <a:xfrm rot="10800000" flipH="1">
            <a:off x="0" y="519523"/>
            <a:ext cx="9144000" cy="18002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5"/>
          <p:cNvSpPr/>
          <p:nvPr/>
        </p:nvSpPr>
        <p:spPr>
          <a:xfrm>
            <a:off x="97400" y="45600"/>
            <a:ext cx="1354800" cy="534900"/>
          </a:xfrm>
          <a:prstGeom prst="roundRect">
            <a:avLst>
              <a:gd name="adj" fmla="val 16667"/>
            </a:avLst>
          </a:prstGeom>
          <a:solidFill>
            <a:schemeClr val="lt1"/>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Introduction</a:t>
            </a:r>
            <a:endParaRPr/>
          </a:p>
        </p:txBody>
      </p:sp>
      <p:sp>
        <p:nvSpPr>
          <p:cNvPr id="131" name="Google Shape;131;p15"/>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32" name="Google Shape;132;p15"/>
          <p:cNvSpPr txBox="1">
            <a:spLocks noGrp="1"/>
          </p:cNvSpPr>
          <p:nvPr>
            <p:ph type="sldNum" idx="12"/>
          </p:nvPr>
        </p:nvSpPr>
        <p:spPr>
          <a:xfrm>
            <a:off x="6902897" y="4839397"/>
            <a:ext cx="21336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a:t>
            </a:fld>
            <a:endParaRPr sz="1600">
              <a:solidFill>
                <a:schemeClr val="dk1"/>
              </a:solidFill>
            </a:endParaRPr>
          </a:p>
        </p:txBody>
      </p:sp>
      <p:sp>
        <p:nvSpPr>
          <p:cNvPr id="133" name="Google Shape;133;p15"/>
          <p:cNvSpPr/>
          <p:nvPr/>
        </p:nvSpPr>
        <p:spPr>
          <a:xfrm>
            <a:off x="1714819" y="52623"/>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p>
        </p:txBody>
      </p:sp>
      <p:sp>
        <p:nvSpPr>
          <p:cNvPr id="134" name="Google Shape;134;p15"/>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35" name="Google Shape;135;p15"/>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36" name="Google Shape;136;p15"/>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39" name="Google Shape;139;p15"/>
          <p:cNvSpPr txBox="1"/>
          <p:nvPr/>
        </p:nvSpPr>
        <p:spPr>
          <a:xfrm>
            <a:off x="435200" y="1054422"/>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FR" sz="1800" dirty="0">
                <a:solidFill>
                  <a:srgbClr val="3D3D3D"/>
                </a:solidFill>
                <a:highlight>
                  <a:srgbClr val="FFFFFF"/>
                </a:highlight>
                <a:latin typeface="Calibri"/>
                <a:ea typeface="Calibri"/>
                <a:cs typeface="Calibri"/>
                <a:sym typeface="Calibri"/>
              </a:rPr>
              <a:t>L’importance de la surveillance :</a:t>
            </a:r>
            <a:endParaRPr sz="1050" dirty="0">
              <a:solidFill>
                <a:srgbClr val="222C31"/>
              </a:solidFill>
              <a:highlight>
                <a:srgbClr val="FFFFFF"/>
              </a:highlight>
              <a:latin typeface="Calibri"/>
              <a:ea typeface="Calibri"/>
              <a:cs typeface="Calibri"/>
              <a:sym typeface="Calibri"/>
            </a:endParaRPr>
          </a:p>
        </p:txBody>
      </p:sp>
      <p:sp>
        <p:nvSpPr>
          <p:cNvPr id="14" name="Google Shape;139;p15">
            <a:extLst>
              <a:ext uri="{FF2B5EF4-FFF2-40B4-BE49-F238E27FC236}">
                <a16:creationId xmlns:a16="http://schemas.microsoft.com/office/drawing/2014/main" id="{85B43550-39E5-48D1-8F83-95644CD7FB48}"/>
              </a:ext>
            </a:extLst>
          </p:cNvPr>
          <p:cNvSpPr txBox="1"/>
          <p:nvPr/>
        </p:nvSpPr>
        <p:spPr>
          <a:xfrm>
            <a:off x="1157429" y="1557606"/>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Assurer la </a:t>
            </a:r>
            <a:r>
              <a:rPr lang="en-GB" sz="1800" dirty="0" err="1">
                <a:solidFill>
                  <a:srgbClr val="3D3D3D"/>
                </a:solidFill>
                <a:highlight>
                  <a:srgbClr val="FFFFFF"/>
                </a:highlight>
                <a:latin typeface="Calibri"/>
                <a:ea typeface="Calibri"/>
                <a:cs typeface="Calibri"/>
              </a:rPr>
              <a:t>disponibilité</a:t>
            </a:r>
            <a:endParaRPr sz="1800" dirty="0">
              <a:solidFill>
                <a:srgbClr val="3D3D3D"/>
              </a:solidFill>
              <a:highlight>
                <a:srgbClr val="FFFFFF"/>
              </a:highlight>
              <a:latin typeface="Calibri"/>
              <a:ea typeface="Calibri"/>
              <a:cs typeface="Calibri"/>
              <a:sym typeface="Calibri"/>
            </a:endParaRPr>
          </a:p>
        </p:txBody>
      </p:sp>
      <p:sp>
        <p:nvSpPr>
          <p:cNvPr id="15" name="Google Shape;139;p15">
            <a:extLst>
              <a:ext uri="{FF2B5EF4-FFF2-40B4-BE49-F238E27FC236}">
                <a16:creationId xmlns:a16="http://schemas.microsoft.com/office/drawing/2014/main" id="{1AECF527-4885-40B1-9930-05485BCD448A}"/>
              </a:ext>
            </a:extLst>
          </p:cNvPr>
          <p:cNvSpPr txBox="1"/>
          <p:nvPr/>
        </p:nvSpPr>
        <p:spPr>
          <a:xfrm>
            <a:off x="1157429" y="2088701"/>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Assurer la performance</a:t>
            </a:r>
            <a:endParaRPr sz="1800" dirty="0">
              <a:solidFill>
                <a:srgbClr val="3D3D3D"/>
              </a:solidFill>
              <a:highlight>
                <a:srgbClr val="FFFFFF"/>
              </a:highlight>
              <a:latin typeface="Calibri"/>
              <a:ea typeface="Calibri"/>
              <a:cs typeface="Calibri"/>
              <a:sym typeface="Calibri"/>
            </a:endParaRPr>
          </a:p>
        </p:txBody>
      </p:sp>
      <p:sp>
        <p:nvSpPr>
          <p:cNvPr id="16" name="Google Shape;139;p15">
            <a:extLst>
              <a:ext uri="{FF2B5EF4-FFF2-40B4-BE49-F238E27FC236}">
                <a16:creationId xmlns:a16="http://schemas.microsoft.com/office/drawing/2014/main" id="{20C98AD9-7190-47EB-B64B-61929A2311E3}"/>
              </a:ext>
            </a:extLst>
          </p:cNvPr>
          <p:cNvSpPr txBox="1"/>
          <p:nvPr/>
        </p:nvSpPr>
        <p:spPr>
          <a:xfrm>
            <a:off x="1157428" y="3296510"/>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a:t>
            </a:r>
            <a:r>
              <a:rPr lang="en-GB" sz="1800" dirty="0" err="1">
                <a:solidFill>
                  <a:srgbClr val="3D3D3D"/>
                </a:solidFill>
                <a:highlight>
                  <a:srgbClr val="FFFFFF"/>
                </a:highlight>
                <a:latin typeface="Calibri"/>
                <a:ea typeface="Calibri"/>
                <a:cs typeface="Calibri"/>
              </a:rPr>
              <a:t>Anticiper</a:t>
            </a:r>
            <a:r>
              <a:rPr lang="en-GB" sz="1800" dirty="0">
                <a:solidFill>
                  <a:srgbClr val="3D3D3D"/>
                </a:solidFill>
                <a:highlight>
                  <a:srgbClr val="FFFFFF"/>
                </a:highlight>
                <a:latin typeface="Calibri"/>
                <a:ea typeface="Calibri"/>
                <a:cs typeface="Calibri"/>
              </a:rPr>
              <a:t> les anomalies</a:t>
            </a:r>
            <a:endParaRPr sz="1800" dirty="0">
              <a:solidFill>
                <a:srgbClr val="3D3D3D"/>
              </a:solidFill>
              <a:highlight>
                <a:srgbClr val="FFFFFF"/>
              </a:highlight>
              <a:latin typeface="Calibri"/>
              <a:ea typeface="Calibri"/>
              <a:cs typeface="Calibri"/>
              <a:sym typeface="Calibri"/>
            </a:endParaRPr>
          </a:p>
        </p:txBody>
      </p:sp>
      <p:sp>
        <p:nvSpPr>
          <p:cNvPr id="17" name="TextBox 16">
            <a:extLst>
              <a:ext uri="{FF2B5EF4-FFF2-40B4-BE49-F238E27FC236}">
                <a16:creationId xmlns:a16="http://schemas.microsoft.com/office/drawing/2014/main" id="{B9D084D3-4C64-4411-A903-D875977FDAA1}"/>
              </a:ext>
            </a:extLst>
          </p:cNvPr>
          <p:cNvSpPr txBox="1"/>
          <p:nvPr/>
        </p:nvSpPr>
        <p:spPr>
          <a:xfrm>
            <a:off x="1157428" y="2595686"/>
            <a:ext cx="7371109" cy="646331"/>
          </a:xfrm>
          <a:prstGeom prst="rect">
            <a:avLst/>
          </a:prstGeom>
          <a:noFill/>
        </p:spPr>
        <p:txBody>
          <a:bodyPr wrap="square">
            <a:spAutoFit/>
          </a:bodyPr>
          <a:lstStyle/>
          <a:p>
            <a:r>
              <a:rPr lang="fr-FR" sz="1800" dirty="0">
                <a:solidFill>
                  <a:srgbClr val="3D3D3D"/>
                </a:solidFill>
                <a:highlight>
                  <a:srgbClr val="FFFFFF"/>
                </a:highlight>
                <a:latin typeface="Calibri"/>
                <a:ea typeface="Calibri"/>
                <a:cs typeface="Calibri"/>
              </a:rPr>
              <a:t>-Fournir des renseignements précis sur les    </a:t>
            </a:r>
          </a:p>
          <a:p>
            <a:r>
              <a:rPr lang="fr-FR" sz="1800" dirty="0">
                <a:solidFill>
                  <a:srgbClr val="3D3D3D"/>
                </a:solidFill>
                <a:highlight>
                  <a:srgbClr val="FFFFFF"/>
                </a:highlight>
                <a:latin typeface="Calibri"/>
                <a:ea typeface="Calibri"/>
                <a:cs typeface="Calibri"/>
              </a:rPr>
              <a:t>  problèmes et les situations </a:t>
            </a:r>
            <a:endParaRPr lang="en-GB" sz="1800" dirty="0">
              <a:solidFill>
                <a:srgbClr val="3D3D3D"/>
              </a:solidFill>
              <a:highlight>
                <a:srgbClr val="FFFFFF"/>
              </a:highlight>
              <a:latin typeface="Calibri"/>
              <a:ea typeface="Calibri"/>
              <a:cs typeface="Calibri"/>
            </a:endParaRPr>
          </a:p>
        </p:txBody>
      </p:sp>
      <p:sp>
        <p:nvSpPr>
          <p:cNvPr id="18" name="Google Shape;139;p15">
            <a:extLst>
              <a:ext uri="{FF2B5EF4-FFF2-40B4-BE49-F238E27FC236}">
                <a16:creationId xmlns:a16="http://schemas.microsoft.com/office/drawing/2014/main" id="{53BAB5F8-3612-46E4-8943-A503B6B383D7}"/>
              </a:ext>
            </a:extLst>
          </p:cNvPr>
          <p:cNvSpPr txBox="1"/>
          <p:nvPr/>
        </p:nvSpPr>
        <p:spPr>
          <a:xfrm>
            <a:off x="1157428" y="3837486"/>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Aider au prise de </a:t>
            </a:r>
            <a:r>
              <a:rPr lang="en-GB" sz="1800" dirty="0" err="1">
                <a:solidFill>
                  <a:srgbClr val="3D3D3D"/>
                </a:solidFill>
                <a:highlight>
                  <a:srgbClr val="FFFFFF"/>
                </a:highlight>
                <a:latin typeface="Calibri"/>
                <a:ea typeface="Calibri"/>
                <a:cs typeface="Calibri"/>
              </a:rPr>
              <a:t>décision</a:t>
            </a:r>
            <a:endParaRPr sz="1800" dirty="0">
              <a:solidFill>
                <a:srgbClr val="3D3D3D"/>
              </a:solidFill>
              <a:highlight>
                <a:srgbClr val="FFFFFF"/>
              </a:highlight>
              <a:latin typeface="Calibri"/>
              <a:ea typeface="Calibri"/>
              <a:cs typeface="Calibri"/>
              <a:sym typeface="Calibri"/>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30</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Configuration d’un trigger</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1A115A26-152C-48DD-ABF8-F61B43D35085}"/>
              </a:ext>
            </a:extLst>
          </p:cNvPr>
          <p:cNvPicPr>
            <a:picLocks noChangeAspect="1"/>
          </p:cNvPicPr>
          <p:nvPr/>
        </p:nvPicPr>
        <p:blipFill>
          <a:blip r:embed="rId3"/>
          <a:stretch>
            <a:fillRect/>
          </a:stretch>
        </p:blipFill>
        <p:spPr>
          <a:xfrm>
            <a:off x="1296948" y="1858124"/>
            <a:ext cx="5424480" cy="3118223"/>
          </a:xfrm>
          <a:prstGeom prst="rect">
            <a:avLst/>
          </a:prstGeom>
        </p:spPr>
      </p:pic>
    </p:spTree>
    <p:extLst>
      <p:ext uri="{BB962C8B-B14F-4D97-AF65-F5344CB8AC3E}">
        <p14:creationId xmlns:p14="http://schemas.microsoft.com/office/powerpoint/2010/main" val="2120733795"/>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31</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Configuration d’un trigger</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26FFC017-82AF-497A-AFAD-DBF372886503}"/>
              </a:ext>
            </a:extLst>
          </p:cNvPr>
          <p:cNvPicPr>
            <a:picLocks noChangeAspect="1"/>
          </p:cNvPicPr>
          <p:nvPr/>
        </p:nvPicPr>
        <p:blipFill>
          <a:blip r:embed="rId3"/>
          <a:stretch>
            <a:fillRect/>
          </a:stretch>
        </p:blipFill>
        <p:spPr>
          <a:xfrm>
            <a:off x="1064024" y="1859719"/>
            <a:ext cx="6035563" cy="2979678"/>
          </a:xfrm>
          <a:prstGeom prst="rect">
            <a:avLst/>
          </a:prstGeom>
        </p:spPr>
      </p:pic>
    </p:spTree>
    <p:extLst>
      <p:ext uri="{BB962C8B-B14F-4D97-AF65-F5344CB8AC3E}">
        <p14:creationId xmlns:p14="http://schemas.microsoft.com/office/powerpoint/2010/main" val="113735165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32</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Notification</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AD59E569-9466-4ED2-A46D-13B6A9F74C45}"/>
              </a:ext>
            </a:extLst>
          </p:cNvPr>
          <p:cNvPicPr>
            <a:picLocks noChangeAspect="1"/>
          </p:cNvPicPr>
          <p:nvPr/>
        </p:nvPicPr>
        <p:blipFill>
          <a:blip r:embed="rId3"/>
          <a:stretch>
            <a:fillRect/>
          </a:stretch>
        </p:blipFill>
        <p:spPr>
          <a:xfrm>
            <a:off x="2064470" y="1929887"/>
            <a:ext cx="3407707" cy="2943827"/>
          </a:xfrm>
          <a:prstGeom prst="rect">
            <a:avLst/>
          </a:prstGeom>
        </p:spPr>
      </p:pic>
    </p:spTree>
    <p:extLst>
      <p:ext uri="{BB962C8B-B14F-4D97-AF65-F5344CB8AC3E}">
        <p14:creationId xmlns:p14="http://schemas.microsoft.com/office/powerpoint/2010/main" val="3241630840"/>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33</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les fichiers log</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CFB3C17E-EA93-4CA2-A3EC-F355D3052E08}"/>
              </a:ext>
            </a:extLst>
          </p:cNvPr>
          <p:cNvPicPr>
            <a:picLocks noChangeAspect="1"/>
          </p:cNvPicPr>
          <p:nvPr/>
        </p:nvPicPr>
        <p:blipFill>
          <a:blip r:embed="rId3"/>
          <a:stretch>
            <a:fillRect/>
          </a:stretch>
        </p:blipFill>
        <p:spPr>
          <a:xfrm>
            <a:off x="1357461" y="1826506"/>
            <a:ext cx="6287678" cy="3162525"/>
          </a:xfrm>
          <a:prstGeom prst="rect">
            <a:avLst/>
          </a:prstGeom>
        </p:spPr>
      </p:pic>
    </p:spTree>
    <p:extLst>
      <p:ext uri="{BB962C8B-B14F-4D97-AF65-F5344CB8AC3E}">
        <p14:creationId xmlns:p14="http://schemas.microsoft.com/office/powerpoint/2010/main" val="145804459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34</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Le tableau de bord</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Surveillance de l’environnement réel</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696BD90D-4D62-42C6-A373-980D615C348B}"/>
              </a:ext>
            </a:extLst>
          </p:cNvPr>
          <p:cNvPicPr>
            <a:picLocks noChangeAspect="1"/>
          </p:cNvPicPr>
          <p:nvPr/>
        </p:nvPicPr>
        <p:blipFill>
          <a:blip r:embed="rId3"/>
          <a:stretch>
            <a:fillRect/>
          </a:stretch>
        </p:blipFill>
        <p:spPr>
          <a:xfrm>
            <a:off x="1254781" y="1826506"/>
            <a:ext cx="6862713" cy="3213177"/>
          </a:xfrm>
          <a:prstGeom prst="rect">
            <a:avLst/>
          </a:prstGeom>
        </p:spPr>
      </p:pic>
    </p:spTree>
    <p:extLst>
      <p:ext uri="{BB962C8B-B14F-4D97-AF65-F5344CB8AC3E}">
        <p14:creationId xmlns:p14="http://schemas.microsoft.com/office/powerpoint/2010/main" val="250549533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35</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Authentification</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E6704C25-27CB-4D4D-9F81-1C3437DC0E2C}"/>
              </a:ext>
            </a:extLst>
          </p:cNvPr>
          <p:cNvPicPr>
            <a:picLocks noChangeAspect="1"/>
          </p:cNvPicPr>
          <p:nvPr/>
        </p:nvPicPr>
        <p:blipFill>
          <a:blip r:embed="rId3"/>
          <a:stretch>
            <a:fillRect/>
          </a:stretch>
        </p:blipFill>
        <p:spPr>
          <a:xfrm>
            <a:off x="1449922" y="1995838"/>
            <a:ext cx="6244156" cy="2806185"/>
          </a:xfrm>
          <a:prstGeom prst="rect">
            <a:avLst/>
          </a:prstGeom>
        </p:spPr>
      </p:pic>
    </p:spTree>
    <p:extLst>
      <p:ext uri="{BB962C8B-B14F-4D97-AF65-F5344CB8AC3E}">
        <p14:creationId xmlns:p14="http://schemas.microsoft.com/office/powerpoint/2010/main" val="822970203"/>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36</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Créer un host</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72C02F13-3D5E-4A52-BA96-51B92ECA6697}"/>
              </a:ext>
            </a:extLst>
          </p:cNvPr>
          <p:cNvPicPr>
            <a:picLocks noChangeAspect="1"/>
          </p:cNvPicPr>
          <p:nvPr/>
        </p:nvPicPr>
        <p:blipFill>
          <a:blip r:embed="rId3"/>
          <a:stretch>
            <a:fillRect/>
          </a:stretch>
        </p:blipFill>
        <p:spPr>
          <a:xfrm>
            <a:off x="217915" y="2049421"/>
            <a:ext cx="3791273" cy="1884727"/>
          </a:xfrm>
          <a:prstGeom prst="rect">
            <a:avLst/>
          </a:prstGeom>
        </p:spPr>
      </p:pic>
      <p:pic>
        <p:nvPicPr>
          <p:cNvPr id="6" name="Picture 5">
            <a:extLst>
              <a:ext uri="{FF2B5EF4-FFF2-40B4-BE49-F238E27FC236}">
                <a16:creationId xmlns:a16="http://schemas.microsoft.com/office/drawing/2014/main" id="{D8B92C79-900C-4E25-8CB2-99B8C2329833}"/>
              </a:ext>
            </a:extLst>
          </p:cNvPr>
          <p:cNvPicPr>
            <a:picLocks noChangeAspect="1"/>
          </p:cNvPicPr>
          <p:nvPr/>
        </p:nvPicPr>
        <p:blipFill>
          <a:blip r:embed="rId4"/>
          <a:stretch>
            <a:fillRect/>
          </a:stretch>
        </p:blipFill>
        <p:spPr>
          <a:xfrm>
            <a:off x="4318791" y="1045225"/>
            <a:ext cx="4191621" cy="1793007"/>
          </a:xfrm>
          <a:prstGeom prst="rect">
            <a:avLst/>
          </a:prstGeom>
        </p:spPr>
      </p:pic>
      <p:pic>
        <p:nvPicPr>
          <p:cNvPr id="8" name="Picture 7">
            <a:extLst>
              <a:ext uri="{FF2B5EF4-FFF2-40B4-BE49-F238E27FC236}">
                <a16:creationId xmlns:a16="http://schemas.microsoft.com/office/drawing/2014/main" id="{C2BCD433-5660-48B2-B6DC-98EACF50900A}"/>
              </a:ext>
            </a:extLst>
          </p:cNvPr>
          <p:cNvPicPr>
            <a:picLocks noChangeAspect="1"/>
          </p:cNvPicPr>
          <p:nvPr/>
        </p:nvPicPr>
        <p:blipFill>
          <a:blip r:embed="rId5"/>
          <a:stretch>
            <a:fillRect/>
          </a:stretch>
        </p:blipFill>
        <p:spPr>
          <a:xfrm>
            <a:off x="4318791" y="3042600"/>
            <a:ext cx="4191621" cy="2059855"/>
          </a:xfrm>
          <a:prstGeom prst="rect">
            <a:avLst/>
          </a:prstGeom>
        </p:spPr>
      </p:pic>
    </p:spTree>
    <p:extLst>
      <p:ext uri="{BB962C8B-B14F-4D97-AF65-F5344CB8AC3E}">
        <p14:creationId xmlns:p14="http://schemas.microsoft.com/office/powerpoint/2010/main" val="4004435200"/>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37</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récupérer la liste des hosts</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E38F7EE0-CDA6-4581-BBA4-BD0E420CC3F5}"/>
              </a:ext>
            </a:extLst>
          </p:cNvPr>
          <p:cNvPicPr>
            <a:picLocks noChangeAspect="1"/>
          </p:cNvPicPr>
          <p:nvPr/>
        </p:nvPicPr>
        <p:blipFill>
          <a:blip r:embed="rId3"/>
          <a:stretch>
            <a:fillRect/>
          </a:stretch>
        </p:blipFill>
        <p:spPr>
          <a:xfrm>
            <a:off x="1463065" y="1958977"/>
            <a:ext cx="5092246" cy="2880420"/>
          </a:xfrm>
          <a:prstGeom prst="rect">
            <a:avLst/>
          </a:prstGeom>
        </p:spPr>
      </p:pic>
    </p:spTree>
    <p:extLst>
      <p:ext uri="{BB962C8B-B14F-4D97-AF65-F5344CB8AC3E}">
        <p14:creationId xmlns:p14="http://schemas.microsoft.com/office/powerpoint/2010/main" val="1157511868"/>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38</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Supprimer un host</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D80D04E3-38A7-4DF9-8FE1-45A2915DF6F4}"/>
              </a:ext>
            </a:extLst>
          </p:cNvPr>
          <p:cNvPicPr>
            <a:picLocks noChangeAspect="1"/>
          </p:cNvPicPr>
          <p:nvPr/>
        </p:nvPicPr>
        <p:blipFill>
          <a:blip r:embed="rId3"/>
          <a:stretch>
            <a:fillRect/>
          </a:stretch>
        </p:blipFill>
        <p:spPr>
          <a:xfrm>
            <a:off x="97401" y="2571750"/>
            <a:ext cx="3911859" cy="1858213"/>
          </a:xfrm>
          <a:prstGeom prst="rect">
            <a:avLst/>
          </a:prstGeom>
        </p:spPr>
      </p:pic>
      <p:pic>
        <p:nvPicPr>
          <p:cNvPr id="6" name="Picture 5">
            <a:extLst>
              <a:ext uri="{FF2B5EF4-FFF2-40B4-BE49-F238E27FC236}">
                <a16:creationId xmlns:a16="http://schemas.microsoft.com/office/drawing/2014/main" id="{47901E7D-5767-471F-B945-DEA87E6E5DCF}"/>
              </a:ext>
            </a:extLst>
          </p:cNvPr>
          <p:cNvPicPr>
            <a:picLocks noChangeAspect="1"/>
          </p:cNvPicPr>
          <p:nvPr/>
        </p:nvPicPr>
        <p:blipFill>
          <a:blip r:embed="rId4"/>
          <a:stretch>
            <a:fillRect/>
          </a:stretch>
        </p:blipFill>
        <p:spPr>
          <a:xfrm>
            <a:off x="4296302" y="1186974"/>
            <a:ext cx="3701193" cy="1783302"/>
          </a:xfrm>
          <a:prstGeom prst="rect">
            <a:avLst/>
          </a:prstGeom>
        </p:spPr>
      </p:pic>
      <p:pic>
        <p:nvPicPr>
          <p:cNvPr id="8" name="Picture 7">
            <a:extLst>
              <a:ext uri="{FF2B5EF4-FFF2-40B4-BE49-F238E27FC236}">
                <a16:creationId xmlns:a16="http://schemas.microsoft.com/office/drawing/2014/main" id="{ABD79F34-E563-48A8-A6AB-8F6C7CFDF1FD}"/>
              </a:ext>
            </a:extLst>
          </p:cNvPr>
          <p:cNvPicPr>
            <a:picLocks noChangeAspect="1"/>
          </p:cNvPicPr>
          <p:nvPr/>
        </p:nvPicPr>
        <p:blipFill>
          <a:blip r:embed="rId5"/>
          <a:stretch>
            <a:fillRect/>
          </a:stretch>
        </p:blipFill>
        <p:spPr>
          <a:xfrm>
            <a:off x="4291643" y="3258258"/>
            <a:ext cx="3701193" cy="1689278"/>
          </a:xfrm>
          <a:prstGeom prst="rect">
            <a:avLst/>
          </a:prstGeom>
        </p:spPr>
      </p:pic>
    </p:spTree>
    <p:extLst>
      <p:ext uri="{BB962C8B-B14F-4D97-AF65-F5344CB8AC3E}">
        <p14:creationId xmlns:p14="http://schemas.microsoft.com/office/powerpoint/2010/main" val="163682799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39</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Retourner un host</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5A76B0AB-077B-489E-A62A-DA0FFA468843}"/>
              </a:ext>
            </a:extLst>
          </p:cNvPr>
          <p:cNvPicPr>
            <a:picLocks noChangeAspect="1"/>
          </p:cNvPicPr>
          <p:nvPr/>
        </p:nvPicPr>
        <p:blipFill>
          <a:blip r:embed="rId3"/>
          <a:stretch>
            <a:fillRect/>
          </a:stretch>
        </p:blipFill>
        <p:spPr>
          <a:xfrm>
            <a:off x="1452200" y="1916077"/>
            <a:ext cx="5561814" cy="3078780"/>
          </a:xfrm>
          <a:prstGeom prst="rect">
            <a:avLst/>
          </a:prstGeom>
        </p:spPr>
      </p:pic>
    </p:spTree>
    <p:extLst>
      <p:ext uri="{BB962C8B-B14F-4D97-AF65-F5344CB8AC3E}">
        <p14:creationId xmlns:p14="http://schemas.microsoft.com/office/powerpoint/2010/main" val="340837042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5"/>
          <p:cNvSpPr/>
          <p:nvPr/>
        </p:nvSpPr>
        <p:spPr>
          <a:xfrm rot="10800000" flipH="1">
            <a:off x="0" y="519523"/>
            <a:ext cx="9144000" cy="18002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5"/>
          <p:cNvSpPr/>
          <p:nvPr/>
        </p:nvSpPr>
        <p:spPr>
          <a:xfrm>
            <a:off x="97400" y="45600"/>
            <a:ext cx="1354800" cy="534900"/>
          </a:xfrm>
          <a:prstGeom prst="roundRect">
            <a:avLst>
              <a:gd name="adj" fmla="val 16667"/>
            </a:avLst>
          </a:prstGeom>
          <a:solidFill>
            <a:schemeClr val="lt1"/>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Introduction</a:t>
            </a:r>
            <a:endParaRPr/>
          </a:p>
        </p:txBody>
      </p:sp>
      <p:sp>
        <p:nvSpPr>
          <p:cNvPr id="131" name="Google Shape;131;p15"/>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32" name="Google Shape;132;p15"/>
          <p:cNvSpPr txBox="1">
            <a:spLocks noGrp="1"/>
          </p:cNvSpPr>
          <p:nvPr>
            <p:ph type="sldNum" idx="12"/>
          </p:nvPr>
        </p:nvSpPr>
        <p:spPr>
          <a:xfrm>
            <a:off x="6902897" y="4839397"/>
            <a:ext cx="21336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a:t>
            </a:fld>
            <a:endParaRPr sz="1600">
              <a:solidFill>
                <a:schemeClr val="dk1"/>
              </a:solidFill>
            </a:endParaRPr>
          </a:p>
        </p:txBody>
      </p:sp>
      <p:sp>
        <p:nvSpPr>
          <p:cNvPr id="133" name="Google Shape;133;p15"/>
          <p:cNvSpPr/>
          <p:nvPr/>
        </p:nvSpPr>
        <p:spPr>
          <a:xfrm>
            <a:off x="1714819" y="52623"/>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p>
        </p:txBody>
      </p:sp>
      <p:sp>
        <p:nvSpPr>
          <p:cNvPr id="134" name="Google Shape;134;p15"/>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35" name="Google Shape;135;p15"/>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36" name="Google Shape;136;p15"/>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39" name="Google Shape;139;p15"/>
          <p:cNvSpPr txBox="1"/>
          <p:nvPr/>
        </p:nvSpPr>
        <p:spPr>
          <a:xfrm>
            <a:off x="435200" y="1054422"/>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FR" sz="1800" dirty="0">
                <a:solidFill>
                  <a:srgbClr val="3D3D3D"/>
                </a:solidFill>
                <a:highlight>
                  <a:srgbClr val="FFFFFF"/>
                </a:highlight>
                <a:latin typeface="Calibri"/>
                <a:ea typeface="Calibri"/>
                <a:cs typeface="Calibri"/>
                <a:sym typeface="Calibri"/>
              </a:rPr>
              <a:t>Type de surveillance</a:t>
            </a:r>
            <a:endParaRPr sz="1050" dirty="0">
              <a:solidFill>
                <a:srgbClr val="222C31"/>
              </a:solidFill>
              <a:highlight>
                <a:srgbClr val="FFFFFF"/>
              </a:highlight>
              <a:latin typeface="Calibri"/>
              <a:ea typeface="Calibri"/>
              <a:cs typeface="Calibri"/>
              <a:sym typeface="Calibri"/>
            </a:endParaRPr>
          </a:p>
        </p:txBody>
      </p:sp>
      <p:sp>
        <p:nvSpPr>
          <p:cNvPr id="14" name="Google Shape;139;p15">
            <a:extLst>
              <a:ext uri="{FF2B5EF4-FFF2-40B4-BE49-F238E27FC236}">
                <a16:creationId xmlns:a16="http://schemas.microsoft.com/office/drawing/2014/main" id="{85B43550-39E5-48D1-8F83-95644CD7FB48}"/>
              </a:ext>
            </a:extLst>
          </p:cNvPr>
          <p:cNvSpPr txBox="1"/>
          <p:nvPr/>
        </p:nvSpPr>
        <p:spPr>
          <a:xfrm>
            <a:off x="1157429" y="1557606"/>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Surveillance </a:t>
            </a:r>
            <a:r>
              <a:rPr lang="en-GB" sz="1800" dirty="0" err="1">
                <a:solidFill>
                  <a:srgbClr val="3D3D3D"/>
                </a:solidFill>
                <a:highlight>
                  <a:srgbClr val="FFFFFF"/>
                </a:highlight>
                <a:latin typeface="Calibri"/>
                <a:ea typeface="Calibri"/>
                <a:cs typeface="Calibri"/>
              </a:rPr>
              <a:t>réseau</a:t>
            </a:r>
            <a:endParaRPr sz="1800" dirty="0">
              <a:solidFill>
                <a:srgbClr val="3D3D3D"/>
              </a:solidFill>
              <a:highlight>
                <a:srgbClr val="FFFFFF"/>
              </a:highlight>
              <a:latin typeface="Calibri"/>
              <a:ea typeface="Calibri"/>
              <a:cs typeface="Calibri"/>
              <a:sym typeface="Calibri"/>
            </a:endParaRPr>
          </a:p>
        </p:txBody>
      </p:sp>
      <p:sp>
        <p:nvSpPr>
          <p:cNvPr id="15" name="Google Shape;139;p15">
            <a:extLst>
              <a:ext uri="{FF2B5EF4-FFF2-40B4-BE49-F238E27FC236}">
                <a16:creationId xmlns:a16="http://schemas.microsoft.com/office/drawing/2014/main" id="{1AECF527-4885-40B1-9930-05485BCD448A}"/>
              </a:ext>
            </a:extLst>
          </p:cNvPr>
          <p:cNvSpPr txBox="1"/>
          <p:nvPr/>
        </p:nvSpPr>
        <p:spPr>
          <a:xfrm>
            <a:off x="1157429" y="2138065"/>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Surveillance </a:t>
            </a:r>
            <a:r>
              <a:rPr lang="en-GB" sz="1800" dirty="0" err="1">
                <a:solidFill>
                  <a:srgbClr val="3D3D3D"/>
                </a:solidFill>
                <a:highlight>
                  <a:srgbClr val="FFFFFF"/>
                </a:highlight>
                <a:latin typeface="Calibri"/>
                <a:ea typeface="Calibri"/>
                <a:cs typeface="Calibri"/>
              </a:rPr>
              <a:t>système</a:t>
            </a:r>
            <a:r>
              <a:rPr lang="en-GB" sz="1800" dirty="0">
                <a:solidFill>
                  <a:srgbClr val="3D3D3D"/>
                </a:solidFill>
                <a:highlight>
                  <a:srgbClr val="FFFFFF"/>
                </a:highlight>
                <a:latin typeface="Calibri"/>
                <a:ea typeface="Calibri"/>
                <a:cs typeface="Calibri"/>
              </a:rPr>
              <a:t>(infrastructure)</a:t>
            </a:r>
            <a:endParaRPr sz="1800" dirty="0">
              <a:solidFill>
                <a:srgbClr val="3D3D3D"/>
              </a:solidFill>
              <a:highlight>
                <a:srgbClr val="FFFFFF"/>
              </a:highlight>
              <a:latin typeface="Calibri"/>
              <a:ea typeface="Calibri"/>
              <a:cs typeface="Calibri"/>
              <a:sym typeface="Calibri"/>
            </a:endParaRPr>
          </a:p>
        </p:txBody>
      </p:sp>
      <p:sp>
        <p:nvSpPr>
          <p:cNvPr id="16" name="Google Shape;139;p15">
            <a:extLst>
              <a:ext uri="{FF2B5EF4-FFF2-40B4-BE49-F238E27FC236}">
                <a16:creationId xmlns:a16="http://schemas.microsoft.com/office/drawing/2014/main" id="{20C98AD9-7190-47EB-B64B-61929A2311E3}"/>
              </a:ext>
            </a:extLst>
          </p:cNvPr>
          <p:cNvSpPr txBox="1"/>
          <p:nvPr/>
        </p:nvSpPr>
        <p:spPr>
          <a:xfrm>
            <a:off x="1157429" y="2718524"/>
            <a:ext cx="3824380"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dirty="0">
                <a:solidFill>
                  <a:srgbClr val="3D3D3D"/>
                </a:solidFill>
                <a:highlight>
                  <a:srgbClr val="FFFFFF"/>
                </a:highlight>
                <a:latin typeface="Calibri"/>
                <a:ea typeface="Calibri"/>
                <a:cs typeface="Calibri"/>
              </a:rPr>
              <a:t>- Surveillance applicative</a:t>
            </a:r>
            <a:endParaRPr sz="1800" dirty="0">
              <a:solidFill>
                <a:srgbClr val="3D3D3D"/>
              </a:solidFill>
              <a:highlight>
                <a:srgbClr val="FFFFFF"/>
              </a:highlight>
              <a:latin typeface="Calibri"/>
              <a:ea typeface="Calibri"/>
              <a:cs typeface="Calibri"/>
              <a:sym typeface="Calibri"/>
            </a:endParaRPr>
          </a:p>
        </p:txBody>
      </p:sp>
    </p:spTree>
    <p:extLst>
      <p:ext uri="{BB962C8B-B14F-4D97-AF65-F5344CB8AC3E}">
        <p14:creationId xmlns:p14="http://schemas.microsoft.com/office/powerpoint/2010/main" val="1975435258"/>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40</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Retourner la liste des hosts (par gravité d’erreur)</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 name="Picture 5">
            <a:extLst>
              <a:ext uri="{FF2B5EF4-FFF2-40B4-BE49-F238E27FC236}">
                <a16:creationId xmlns:a16="http://schemas.microsoft.com/office/drawing/2014/main" id="{550F2482-7655-440C-A75A-984AEE760538}"/>
              </a:ext>
            </a:extLst>
          </p:cNvPr>
          <p:cNvPicPr>
            <a:picLocks noChangeAspect="1"/>
          </p:cNvPicPr>
          <p:nvPr/>
        </p:nvPicPr>
        <p:blipFill>
          <a:blip r:embed="rId3"/>
          <a:stretch>
            <a:fillRect/>
          </a:stretch>
        </p:blipFill>
        <p:spPr>
          <a:xfrm>
            <a:off x="1371463" y="1826037"/>
            <a:ext cx="5793824" cy="3271863"/>
          </a:xfrm>
          <a:prstGeom prst="rect">
            <a:avLst/>
          </a:prstGeom>
        </p:spPr>
      </p:pic>
    </p:spTree>
    <p:extLst>
      <p:ext uri="{BB962C8B-B14F-4D97-AF65-F5344CB8AC3E}">
        <p14:creationId xmlns:p14="http://schemas.microsoft.com/office/powerpoint/2010/main" val="743307270"/>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41</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Modifier un host </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C8BBE9AE-B1D9-40A8-8751-34542118F4F8}"/>
              </a:ext>
            </a:extLst>
          </p:cNvPr>
          <p:cNvPicPr>
            <a:picLocks noChangeAspect="1"/>
          </p:cNvPicPr>
          <p:nvPr/>
        </p:nvPicPr>
        <p:blipFill>
          <a:blip r:embed="rId3"/>
          <a:stretch>
            <a:fillRect/>
          </a:stretch>
        </p:blipFill>
        <p:spPr>
          <a:xfrm>
            <a:off x="288732" y="2181975"/>
            <a:ext cx="3720456" cy="1674404"/>
          </a:xfrm>
          <a:prstGeom prst="rect">
            <a:avLst/>
          </a:prstGeom>
        </p:spPr>
      </p:pic>
      <p:pic>
        <p:nvPicPr>
          <p:cNvPr id="5" name="Picture 4">
            <a:extLst>
              <a:ext uri="{FF2B5EF4-FFF2-40B4-BE49-F238E27FC236}">
                <a16:creationId xmlns:a16="http://schemas.microsoft.com/office/drawing/2014/main" id="{F9BD0219-3DD6-4514-B9E7-DBB245318E1F}"/>
              </a:ext>
            </a:extLst>
          </p:cNvPr>
          <p:cNvPicPr>
            <a:picLocks noChangeAspect="1"/>
          </p:cNvPicPr>
          <p:nvPr/>
        </p:nvPicPr>
        <p:blipFill>
          <a:blip r:embed="rId4"/>
          <a:stretch>
            <a:fillRect/>
          </a:stretch>
        </p:blipFill>
        <p:spPr>
          <a:xfrm>
            <a:off x="4350760" y="998147"/>
            <a:ext cx="4246773" cy="1951410"/>
          </a:xfrm>
          <a:prstGeom prst="rect">
            <a:avLst/>
          </a:prstGeom>
        </p:spPr>
      </p:pic>
      <p:pic>
        <p:nvPicPr>
          <p:cNvPr id="8" name="Picture 7">
            <a:extLst>
              <a:ext uri="{FF2B5EF4-FFF2-40B4-BE49-F238E27FC236}">
                <a16:creationId xmlns:a16="http://schemas.microsoft.com/office/drawing/2014/main" id="{5BE56BEA-8ED6-4804-BE6E-3336E831E3B5}"/>
              </a:ext>
            </a:extLst>
          </p:cNvPr>
          <p:cNvPicPr>
            <a:picLocks noChangeAspect="1"/>
          </p:cNvPicPr>
          <p:nvPr/>
        </p:nvPicPr>
        <p:blipFill>
          <a:blip r:embed="rId5"/>
          <a:stretch>
            <a:fillRect/>
          </a:stretch>
        </p:blipFill>
        <p:spPr>
          <a:xfrm>
            <a:off x="4331003" y="3034234"/>
            <a:ext cx="4266530" cy="1855166"/>
          </a:xfrm>
          <a:prstGeom prst="rect">
            <a:avLst/>
          </a:prstGeom>
        </p:spPr>
      </p:pic>
    </p:spTree>
    <p:extLst>
      <p:ext uri="{BB962C8B-B14F-4D97-AF65-F5344CB8AC3E}">
        <p14:creationId xmlns:p14="http://schemas.microsoft.com/office/powerpoint/2010/main" val="4258867428"/>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42</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52374" y="1395800"/>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Créer un item </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C6A6428D-CEDD-4363-8D9E-971ED6CC8E8A}"/>
              </a:ext>
            </a:extLst>
          </p:cNvPr>
          <p:cNvPicPr>
            <a:picLocks noChangeAspect="1"/>
          </p:cNvPicPr>
          <p:nvPr/>
        </p:nvPicPr>
        <p:blipFill>
          <a:blip r:embed="rId3"/>
          <a:stretch>
            <a:fillRect/>
          </a:stretch>
        </p:blipFill>
        <p:spPr>
          <a:xfrm>
            <a:off x="231198" y="2298685"/>
            <a:ext cx="3777990" cy="2026832"/>
          </a:xfrm>
          <a:prstGeom prst="rect">
            <a:avLst/>
          </a:prstGeom>
        </p:spPr>
      </p:pic>
      <p:pic>
        <p:nvPicPr>
          <p:cNvPr id="7" name="Picture 6">
            <a:extLst>
              <a:ext uri="{FF2B5EF4-FFF2-40B4-BE49-F238E27FC236}">
                <a16:creationId xmlns:a16="http://schemas.microsoft.com/office/drawing/2014/main" id="{9FA183AE-512C-4640-9D71-D171144E1852}"/>
              </a:ext>
            </a:extLst>
          </p:cNvPr>
          <p:cNvPicPr>
            <a:picLocks noChangeAspect="1"/>
          </p:cNvPicPr>
          <p:nvPr/>
        </p:nvPicPr>
        <p:blipFill>
          <a:blip r:embed="rId4"/>
          <a:stretch>
            <a:fillRect/>
          </a:stretch>
        </p:blipFill>
        <p:spPr>
          <a:xfrm>
            <a:off x="4363280" y="1380998"/>
            <a:ext cx="4244073" cy="1364911"/>
          </a:xfrm>
          <a:prstGeom prst="rect">
            <a:avLst/>
          </a:prstGeom>
        </p:spPr>
      </p:pic>
      <p:pic>
        <p:nvPicPr>
          <p:cNvPr id="10" name="Picture 9">
            <a:extLst>
              <a:ext uri="{FF2B5EF4-FFF2-40B4-BE49-F238E27FC236}">
                <a16:creationId xmlns:a16="http://schemas.microsoft.com/office/drawing/2014/main" id="{F687BF0C-053E-466D-B07C-636680F94016}"/>
              </a:ext>
            </a:extLst>
          </p:cNvPr>
          <p:cNvPicPr>
            <a:picLocks noChangeAspect="1"/>
          </p:cNvPicPr>
          <p:nvPr/>
        </p:nvPicPr>
        <p:blipFill rotWithShape="1">
          <a:blip r:embed="rId5"/>
          <a:srcRect b="45716"/>
          <a:stretch/>
        </p:blipFill>
        <p:spPr>
          <a:xfrm>
            <a:off x="4408813" y="3123773"/>
            <a:ext cx="3560884" cy="1201744"/>
          </a:xfrm>
          <a:prstGeom prst="rect">
            <a:avLst/>
          </a:prstGeom>
        </p:spPr>
      </p:pic>
    </p:spTree>
    <p:extLst>
      <p:ext uri="{BB962C8B-B14F-4D97-AF65-F5344CB8AC3E}">
        <p14:creationId xmlns:p14="http://schemas.microsoft.com/office/powerpoint/2010/main" val="2601608689"/>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43</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62328" y="1380998"/>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Récupérer un item par clé</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C8758DD0-8D8D-491E-8937-CA43C85B52AF}"/>
              </a:ext>
            </a:extLst>
          </p:cNvPr>
          <p:cNvPicPr>
            <a:picLocks noChangeAspect="1"/>
          </p:cNvPicPr>
          <p:nvPr/>
        </p:nvPicPr>
        <p:blipFill>
          <a:blip r:embed="rId3"/>
          <a:stretch>
            <a:fillRect/>
          </a:stretch>
        </p:blipFill>
        <p:spPr>
          <a:xfrm>
            <a:off x="1762526" y="1918610"/>
            <a:ext cx="4081426" cy="2179665"/>
          </a:xfrm>
          <a:prstGeom prst="rect">
            <a:avLst/>
          </a:prstGeom>
        </p:spPr>
      </p:pic>
    </p:spTree>
    <p:extLst>
      <p:ext uri="{BB962C8B-B14F-4D97-AF65-F5344CB8AC3E}">
        <p14:creationId xmlns:p14="http://schemas.microsoft.com/office/powerpoint/2010/main" val="3056404940"/>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44</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62328" y="1380998"/>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Supprimer un item</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Picture 3">
            <a:extLst>
              <a:ext uri="{FF2B5EF4-FFF2-40B4-BE49-F238E27FC236}">
                <a16:creationId xmlns:a16="http://schemas.microsoft.com/office/drawing/2014/main" id="{9A160B95-117F-4883-AA39-E8D4BF22B6B4}"/>
              </a:ext>
            </a:extLst>
          </p:cNvPr>
          <p:cNvPicPr>
            <a:picLocks noChangeAspect="1"/>
          </p:cNvPicPr>
          <p:nvPr/>
        </p:nvPicPr>
        <p:blipFill>
          <a:blip r:embed="rId3"/>
          <a:stretch>
            <a:fillRect/>
          </a:stretch>
        </p:blipFill>
        <p:spPr>
          <a:xfrm>
            <a:off x="1093508" y="2087910"/>
            <a:ext cx="6504495" cy="2751487"/>
          </a:xfrm>
          <a:prstGeom prst="rect">
            <a:avLst/>
          </a:prstGeom>
        </p:spPr>
      </p:pic>
    </p:spTree>
    <p:extLst>
      <p:ext uri="{BB962C8B-B14F-4D97-AF65-F5344CB8AC3E}">
        <p14:creationId xmlns:p14="http://schemas.microsoft.com/office/powerpoint/2010/main" val="767275315"/>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45</a:t>
            </a:fld>
            <a:endParaRPr sz="1600">
              <a:solidFill>
                <a:schemeClr val="dk1"/>
              </a:solidFill>
            </a:endParaRPr>
          </a:p>
        </p:txBody>
      </p:sp>
      <p:sp>
        <p:nvSpPr>
          <p:cNvPr id="623" name="Google Shape;623;p3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4" name="Google Shape;624;p3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625" name="Google Shape;625;p3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626" name="Google Shape;626;p3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627" name="Google Shape;627;p3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solidFill>
                <a:schemeClr val="lt1"/>
              </a:solidFill>
            </a:endParaRPr>
          </a:p>
        </p:txBody>
      </p:sp>
      <p:sp>
        <p:nvSpPr>
          <p:cNvPr id="628" name="Google Shape;628;p36"/>
          <p:cNvSpPr/>
          <p:nvPr/>
        </p:nvSpPr>
        <p:spPr>
          <a:xfrm>
            <a:off x="6300102" y="52611"/>
            <a:ext cx="12315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Réalisation</a:t>
            </a:r>
            <a:endParaRPr>
              <a:solidFill>
                <a:srgbClr val="7F7F7F"/>
              </a:solidFill>
            </a:endParaRPr>
          </a:p>
        </p:txBody>
      </p:sp>
      <p:sp>
        <p:nvSpPr>
          <p:cNvPr id="629" name="Google Shape;629;p3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630" name="Google Shape;630;p36"/>
          <p:cNvSpPr txBox="1"/>
          <p:nvPr/>
        </p:nvSpPr>
        <p:spPr>
          <a:xfrm>
            <a:off x="762328" y="1380998"/>
            <a:ext cx="5092245" cy="435600"/>
          </a:xfrm>
          <a:prstGeom prst="rect">
            <a:avLst/>
          </a:prstGeom>
          <a:noFill/>
          <a:ln>
            <a:noFill/>
          </a:ln>
        </p:spPr>
        <p:txBody>
          <a:bodyPr spcFirstLastPara="1" wrap="square" lIns="91425" tIns="91425" rIns="91425" bIns="91425" anchor="ctr" anchorCtr="0">
            <a:noAutofit/>
          </a:bodyPr>
          <a:lstStyle/>
          <a:p>
            <a:pPr marL="285750" lvl="0" indent="-285750" algn="just" rtl="0">
              <a:lnSpc>
                <a:spcPct val="107000"/>
              </a:lnSpc>
              <a:spcBef>
                <a:spcPts val="600"/>
              </a:spcBef>
              <a:spcAft>
                <a:spcPts val="0"/>
              </a:spcAft>
              <a:buClr>
                <a:srgbClr val="E5B64A"/>
              </a:buClr>
              <a:buSzPts val="2400"/>
              <a:buFont typeface="Quattrocento Sans"/>
              <a:buChar char="◉"/>
            </a:pPr>
            <a:r>
              <a:rPr lang="fr-FR" sz="1600" b="1" dirty="0">
                <a:latin typeface="Candara"/>
                <a:ea typeface="Candara"/>
                <a:cs typeface="Candara"/>
                <a:sym typeface="Candara"/>
              </a:rPr>
              <a:t>Créer un trigger</a:t>
            </a:r>
            <a:endParaRPr lang="fr-FR" b="1" dirty="0">
              <a:solidFill>
                <a:srgbClr val="000000"/>
              </a:solidFill>
              <a:highlight>
                <a:srgbClr val="FFCD00"/>
              </a:highlight>
              <a:latin typeface="Candara"/>
              <a:ea typeface="Candara"/>
              <a:cs typeface="Candara"/>
              <a:sym typeface="Candara"/>
            </a:endParaRPr>
          </a:p>
        </p:txBody>
      </p:sp>
      <p:sp>
        <p:nvSpPr>
          <p:cNvPr id="631" name="Google Shape;631;p36"/>
          <p:cNvSpPr txBox="1"/>
          <p:nvPr/>
        </p:nvSpPr>
        <p:spPr>
          <a:xfrm>
            <a:off x="848125" y="1045225"/>
            <a:ext cx="60087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b="1" dirty="0">
                <a:solidFill>
                  <a:schemeClr val="dk1"/>
                </a:solidFill>
                <a:highlight>
                  <a:srgbClr val="FFFFFF"/>
                </a:highlight>
                <a:latin typeface="Calibri"/>
                <a:ea typeface="Calibri"/>
                <a:cs typeface="Calibri"/>
                <a:sym typeface="Calibri"/>
              </a:rPr>
              <a:t>Connecteur Zabbix</a:t>
            </a:r>
            <a:endParaRPr b="1" dirty="0">
              <a:solidFill>
                <a:srgbClr val="000000"/>
              </a:solidFill>
              <a:highlight>
                <a:srgbClr val="FFCD00"/>
              </a:highlight>
              <a:latin typeface="Calibri"/>
              <a:ea typeface="Calibri"/>
              <a:cs typeface="Calibri"/>
              <a:sym typeface="Calibri"/>
            </a:endParaRPr>
          </a:p>
        </p:txBody>
      </p:sp>
      <p:grpSp>
        <p:nvGrpSpPr>
          <p:cNvPr id="632" name="Google Shape;632;p36"/>
          <p:cNvGrpSpPr/>
          <p:nvPr/>
        </p:nvGrpSpPr>
        <p:grpSpPr>
          <a:xfrm>
            <a:off x="633588" y="1159308"/>
            <a:ext cx="214669" cy="179982"/>
            <a:chOff x="2594050" y="1631825"/>
            <a:chExt cx="439625" cy="439625"/>
          </a:xfrm>
        </p:grpSpPr>
        <p:sp>
          <p:nvSpPr>
            <p:cNvPr id="633" name="Google Shape;633;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Picture 2">
            <a:extLst>
              <a:ext uri="{FF2B5EF4-FFF2-40B4-BE49-F238E27FC236}">
                <a16:creationId xmlns:a16="http://schemas.microsoft.com/office/drawing/2014/main" id="{D92D101B-F4F9-44AD-9B40-BB3D139B4C93}"/>
              </a:ext>
            </a:extLst>
          </p:cNvPr>
          <p:cNvPicPr>
            <a:picLocks noChangeAspect="1"/>
          </p:cNvPicPr>
          <p:nvPr/>
        </p:nvPicPr>
        <p:blipFill>
          <a:blip r:embed="rId3"/>
          <a:stretch>
            <a:fillRect/>
          </a:stretch>
        </p:blipFill>
        <p:spPr>
          <a:xfrm>
            <a:off x="97400" y="2357094"/>
            <a:ext cx="4055158" cy="1954742"/>
          </a:xfrm>
          <a:prstGeom prst="rect">
            <a:avLst/>
          </a:prstGeom>
        </p:spPr>
      </p:pic>
      <p:pic>
        <p:nvPicPr>
          <p:cNvPr id="6" name="Picture 5">
            <a:extLst>
              <a:ext uri="{FF2B5EF4-FFF2-40B4-BE49-F238E27FC236}">
                <a16:creationId xmlns:a16="http://schemas.microsoft.com/office/drawing/2014/main" id="{18B3F353-2663-4430-87DF-758F59F5A1E8}"/>
              </a:ext>
            </a:extLst>
          </p:cNvPr>
          <p:cNvPicPr>
            <a:picLocks noChangeAspect="1"/>
          </p:cNvPicPr>
          <p:nvPr/>
        </p:nvPicPr>
        <p:blipFill>
          <a:blip r:embed="rId4"/>
          <a:stretch>
            <a:fillRect/>
          </a:stretch>
        </p:blipFill>
        <p:spPr>
          <a:xfrm>
            <a:off x="4426959" y="2357094"/>
            <a:ext cx="4599697" cy="1954743"/>
          </a:xfrm>
          <a:prstGeom prst="rect">
            <a:avLst/>
          </a:prstGeom>
        </p:spPr>
      </p:pic>
    </p:spTree>
    <p:extLst>
      <p:ext uri="{BB962C8B-B14F-4D97-AF65-F5344CB8AC3E}">
        <p14:creationId xmlns:p14="http://schemas.microsoft.com/office/powerpoint/2010/main" val="452418359"/>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0" name="Google Shape;840;p4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841" name="Google Shape;841;p46"/>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842" name="Google Shape;842;p46"/>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843" name="Google Shape;843;p46"/>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844" name="Google Shape;844;p46"/>
          <p:cNvSpPr/>
          <p:nvPr/>
        </p:nvSpPr>
        <p:spPr>
          <a:xfrm>
            <a:off x="6300102" y="52611"/>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solidFill>
                <a:schemeClr val="lt1"/>
              </a:solidFill>
            </a:endParaRPr>
          </a:p>
        </p:txBody>
      </p:sp>
      <p:sp>
        <p:nvSpPr>
          <p:cNvPr id="845" name="Google Shape;845;p46"/>
          <p:cNvSpPr/>
          <p:nvPr/>
        </p:nvSpPr>
        <p:spPr>
          <a:xfrm>
            <a:off x="7722725" y="54125"/>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Conclusion &amp; Perspectives</a:t>
            </a:r>
            <a:endParaRPr>
              <a:solidFill>
                <a:srgbClr val="7F7F7F"/>
              </a:solidFill>
            </a:endParaRPr>
          </a:p>
        </p:txBody>
      </p:sp>
      <p:sp>
        <p:nvSpPr>
          <p:cNvPr id="846" name="Google Shape;846;p46"/>
          <p:cNvSpPr txBox="1"/>
          <p:nvPr/>
        </p:nvSpPr>
        <p:spPr>
          <a:xfrm>
            <a:off x="1669319" y="1683423"/>
            <a:ext cx="5520300" cy="29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dirty="0">
                <a:latin typeface="Calibri"/>
                <a:ea typeface="Calibri"/>
                <a:cs typeface="Calibri"/>
              </a:rPr>
              <a:t>Étude des comparatifs des outils de surveillance</a:t>
            </a:r>
            <a:endParaRPr sz="1800" dirty="0">
              <a:latin typeface="Calibri"/>
              <a:ea typeface="Calibri"/>
              <a:cs typeface="Calibri"/>
              <a:sym typeface="Calibri"/>
            </a:endParaRPr>
          </a:p>
        </p:txBody>
      </p:sp>
      <p:sp>
        <p:nvSpPr>
          <p:cNvPr id="847" name="Google Shape;847;p46"/>
          <p:cNvSpPr txBox="1"/>
          <p:nvPr/>
        </p:nvSpPr>
        <p:spPr>
          <a:xfrm>
            <a:off x="1669318" y="2083667"/>
            <a:ext cx="5520300" cy="29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dirty="0">
                <a:latin typeface="Calibri"/>
                <a:ea typeface="Calibri"/>
                <a:cs typeface="Calibri"/>
              </a:rPr>
              <a:t>Étude de l’architecture de la solution choisie</a:t>
            </a:r>
            <a:endParaRPr lang="fr-FR" sz="1800" dirty="0">
              <a:latin typeface="Calibri"/>
              <a:ea typeface="Calibri"/>
              <a:cs typeface="Calibri"/>
              <a:sym typeface="Calibri"/>
            </a:endParaRPr>
          </a:p>
        </p:txBody>
      </p:sp>
      <p:sp>
        <p:nvSpPr>
          <p:cNvPr id="848" name="Google Shape;848;p46"/>
          <p:cNvSpPr txBox="1"/>
          <p:nvPr/>
        </p:nvSpPr>
        <p:spPr>
          <a:xfrm>
            <a:off x="1669317" y="2527769"/>
            <a:ext cx="5520300" cy="29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dirty="0">
                <a:latin typeface="Calibri"/>
                <a:ea typeface="Calibri"/>
                <a:cs typeface="Calibri"/>
                <a:sym typeface="Calibri"/>
              </a:rPr>
              <a:t>Teste des outils dans un environnement réel</a:t>
            </a:r>
            <a:endParaRPr dirty="0">
              <a:latin typeface="Calibri"/>
              <a:ea typeface="Calibri"/>
              <a:cs typeface="Calibri"/>
              <a:sym typeface="Calibri"/>
            </a:endParaRPr>
          </a:p>
        </p:txBody>
      </p:sp>
      <p:sp>
        <p:nvSpPr>
          <p:cNvPr id="849" name="Google Shape;849;p46"/>
          <p:cNvSpPr txBox="1"/>
          <p:nvPr/>
        </p:nvSpPr>
        <p:spPr>
          <a:xfrm>
            <a:off x="1669316" y="2989964"/>
            <a:ext cx="5520300" cy="294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dirty="0">
                <a:latin typeface="Calibri"/>
                <a:ea typeface="Calibri"/>
                <a:cs typeface="Calibri"/>
                <a:sym typeface="Calibri"/>
              </a:rPr>
              <a:t>Conception du connecteur</a:t>
            </a:r>
            <a:endParaRPr dirty="0">
              <a:latin typeface="Calibri"/>
              <a:ea typeface="Calibri"/>
              <a:cs typeface="Calibri"/>
              <a:sym typeface="Calibri"/>
            </a:endParaRPr>
          </a:p>
        </p:txBody>
      </p:sp>
      <p:sp>
        <p:nvSpPr>
          <p:cNvPr id="850" name="Google Shape;850;p46"/>
          <p:cNvSpPr txBox="1"/>
          <p:nvPr/>
        </p:nvSpPr>
        <p:spPr>
          <a:xfrm>
            <a:off x="1669315" y="3406834"/>
            <a:ext cx="5520300" cy="294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800" dirty="0">
                <a:solidFill>
                  <a:schemeClr val="dk1"/>
                </a:solidFill>
                <a:latin typeface="Calibri"/>
                <a:ea typeface="Calibri"/>
                <a:cs typeface="Calibri"/>
                <a:sym typeface="Calibri"/>
              </a:rPr>
              <a:t>Développement du connecteur</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latin typeface="Calibri"/>
              <a:ea typeface="Calibri"/>
              <a:cs typeface="Calibri"/>
              <a:sym typeface="Calibri"/>
            </a:endParaRPr>
          </a:p>
        </p:txBody>
      </p:sp>
      <p:pic>
        <p:nvPicPr>
          <p:cNvPr id="852" name="Google Shape;852;p46" descr="I:\check bleu foncé.png"/>
          <p:cNvPicPr preferRelativeResize="0"/>
          <p:nvPr/>
        </p:nvPicPr>
        <p:blipFill rotWithShape="1">
          <a:blip r:embed="rId3">
            <a:alphaModFix/>
          </a:blip>
          <a:srcRect/>
          <a:stretch/>
        </p:blipFill>
        <p:spPr>
          <a:xfrm>
            <a:off x="1213697" y="2571549"/>
            <a:ext cx="305472" cy="289967"/>
          </a:xfrm>
          <a:prstGeom prst="rect">
            <a:avLst/>
          </a:prstGeom>
          <a:noFill/>
          <a:ln>
            <a:noFill/>
          </a:ln>
        </p:spPr>
      </p:pic>
      <p:pic>
        <p:nvPicPr>
          <p:cNvPr id="854" name="Google Shape;854;p46" descr="I:\check bleu foncé.png"/>
          <p:cNvPicPr preferRelativeResize="0"/>
          <p:nvPr/>
        </p:nvPicPr>
        <p:blipFill rotWithShape="1">
          <a:blip r:embed="rId3">
            <a:alphaModFix/>
          </a:blip>
          <a:srcRect/>
          <a:stretch/>
        </p:blipFill>
        <p:spPr>
          <a:xfrm>
            <a:off x="1208249" y="1751896"/>
            <a:ext cx="305472" cy="289967"/>
          </a:xfrm>
          <a:prstGeom prst="rect">
            <a:avLst/>
          </a:prstGeom>
          <a:noFill/>
          <a:ln>
            <a:noFill/>
          </a:ln>
        </p:spPr>
      </p:pic>
      <p:pic>
        <p:nvPicPr>
          <p:cNvPr id="855" name="Google Shape;855;p46" descr="I:\check bleu foncé.png"/>
          <p:cNvPicPr preferRelativeResize="0"/>
          <p:nvPr/>
        </p:nvPicPr>
        <p:blipFill rotWithShape="1">
          <a:blip r:embed="rId3">
            <a:alphaModFix/>
          </a:blip>
          <a:srcRect/>
          <a:stretch/>
        </p:blipFill>
        <p:spPr>
          <a:xfrm>
            <a:off x="1246096" y="3396627"/>
            <a:ext cx="305472" cy="289967"/>
          </a:xfrm>
          <a:prstGeom prst="rect">
            <a:avLst/>
          </a:prstGeom>
          <a:noFill/>
          <a:ln>
            <a:noFill/>
          </a:ln>
        </p:spPr>
      </p:pic>
      <p:pic>
        <p:nvPicPr>
          <p:cNvPr id="856" name="Google Shape;856;p46" descr="I:\check rose.png"/>
          <p:cNvPicPr preferRelativeResize="0"/>
          <p:nvPr/>
        </p:nvPicPr>
        <p:blipFill rotWithShape="1">
          <a:blip r:embed="rId4">
            <a:alphaModFix/>
          </a:blip>
          <a:srcRect/>
          <a:stretch/>
        </p:blipFill>
        <p:spPr>
          <a:xfrm>
            <a:off x="1223761" y="3004074"/>
            <a:ext cx="305472" cy="289967"/>
          </a:xfrm>
          <a:prstGeom prst="rect">
            <a:avLst/>
          </a:prstGeom>
          <a:noFill/>
          <a:ln>
            <a:noFill/>
          </a:ln>
        </p:spPr>
      </p:pic>
      <p:pic>
        <p:nvPicPr>
          <p:cNvPr id="857" name="Google Shape;857;p46" descr="I:\check rose.png"/>
          <p:cNvPicPr preferRelativeResize="0"/>
          <p:nvPr/>
        </p:nvPicPr>
        <p:blipFill rotWithShape="1">
          <a:blip r:embed="rId4">
            <a:alphaModFix/>
          </a:blip>
          <a:srcRect/>
          <a:stretch/>
        </p:blipFill>
        <p:spPr>
          <a:xfrm>
            <a:off x="1208249" y="2144449"/>
            <a:ext cx="305472" cy="289967"/>
          </a:xfrm>
          <a:prstGeom prst="rect">
            <a:avLst/>
          </a:prstGeom>
          <a:noFill/>
          <a:ln>
            <a:noFill/>
          </a:ln>
        </p:spPr>
      </p:pic>
      <p:sp>
        <p:nvSpPr>
          <p:cNvPr id="858" name="Google Shape;858;p46"/>
          <p:cNvSpPr/>
          <p:nvPr/>
        </p:nvSpPr>
        <p:spPr>
          <a:xfrm>
            <a:off x="559624" y="947313"/>
            <a:ext cx="7387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400" b="1">
                <a:solidFill>
                  <a:srgbClr val="162E4C"/>
                </a:solidFill>
                <a:latin typeface="Calibri"/>
                <a:ea typeface="Calibri"/>
                <a:cs typeface="Calibri"/>
                <a:sym typeface="Calibri"/>
              </a:rPr>
              <a:t>Conclusion</a:t>
            </a:r>
            <a:endParaRPr sz="2400" b="1">
              <a:solidFill>
                <a:srgbClr val="162E4C"/>
              </a:solidFill>
              <a:latin typeface="Calibri"/>
              <a:ea typeface="Calibri"/>
              <a:cs typeface="Calibri"/>
              <a:sym typeface="Calibri"/>
            </a:endParaRPr>
          </a:p>
        </p:txBody>
      </p:sp>
    </p:spTree>
    <p:extLst>
      <p:ext uri="{BB962C8B-B14F-4D97-AF65-F5344CB8AC3E}">
        <p14:creationId xmlns:p14="http://schemas.microsoft.com/office/powerpoint/2010/main" val="3518685415"/>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7"/>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7" name="Google Shape;867;p47"/>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868" name="Google Shape;868;p47"/>
          <p:cNvSpPr/>
          <p:nvPr/>
        </p:nvSpPr>
        <p:spPr>
          <a:xfrm>
            <a:off x="4877470" y="54112"/>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solidFill>
                <a:schemeClr val="lt1"/>
              </a:solidFill>
            </a:endParaRPr>
          </a:p>
        </p:txBody>
      </p:sp>
      <p:sp>
        <p:nvSpPr>
          <p:cNvPr id="869" name="Google Shape;869;p47"/>
          <p:cNvSpPr/>
          <p:nvPr/>
        </p:nvSpPr>
        <p:spPr>
          <a:xfrm>
            <a:off x="1714819" y="52623"/>
            <a:ext cx="13548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Contexte général </a:t>
            </a:r>
            <a:endParaRPr>
              <a:solidFill>
                <a:schemeClr val="lt1"/>
              </a:solidFill>
            </a:endParaRPr>
          </a:p>
        </p:txBody>
      </p:sp>
      <p:sp>
        <p:nvSpPr>
          <p:cNvPr id="870" name="Google Shape;870;p47"/>
          <p:cNvSpPr/>
          <p:nvPr/>
        </p:nvSpPr>
        <p:spPr>
          <a:xfrm>
            <a:off x="3332238" y="52623"/>
            <a:ext cx="13539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Analyses et conception</a:t>
            </a:r>
            <a:endParaRPr>
              <a:solidFill>
                <a:schemeClr val="lt1"/>
              </a:solidFill>
            </a:endParaRPr>
          </a:p>
        </p:txBody>
      </p:sp>
      <p:sp>
        <p:nvSpPr>
          <p:cNvPr id="871" name="Google Shape;871;p47"/>
          <p:cNvSpPr/>
          <p:nvPr/>
        </p:nvSpPr>
        <p:spPr>
          <a:xfrm>
            <a:off x="6300102" y="52611"/>
            <a:ext cx="1231500" cy="518700"/>
          </a:xfrm>
          <a:prstGeom prst="roundRect">
            <a:avLst>
              <a:gd name="adj" fmla="val 16667"/>
            </a:avLst>
          </a:prstGeom>
          <a:solidFill>
            <a:srgbClr val="E5B64A"/>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solidFill>
                <a:schemeClr val="lt1"/>
              </a:solidFill>
            </a:endParaRPr>
          </a:p>
        </p:txBody>
      </p:sp>
      <p:sp>
        <p:nvSpPr>
          <p:cNvPr id="872" name="Google Shape;872;p47"/>
          <p:cNvSpPr/>
          <p:nvPr/>
        </p:nvSpPr>
        <p:spPr>
          <a:xfrm>
            <a:off x="7722725" y="54125"/>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7F7F7F"/>
                </a:solidFill>
                <a:latin typeface="Times New Roman"/>
                <a:ea typeface="Times New Roman"/>
                <a:cs typeface="Times New Roman"/>
                <a:sym typeface="Times New Roman"/>
              </a:rPr>
              <a:t>Conclusion &amp; Perspectives</a:t>
            </a:r>
            <a:endParaRPr>
              <a:solidFill>
                <a:srgbClr val="7F7F7F"/>
              </a:solidFill>
            </a:endParaRPr>
          </a:p>
        </p:txBody>
      </p:sp>
      <p:sp>
        <p:nvSpPr>
          <p:cNvPr id="873" name="Google Shape;873;p47"/>
          <p:cNvSpPr txBox="1"/>
          <p:nvPr/>
        </p:nvSpPr>
        <p:spPr>
          <a:xfrm>
            <a:off x="1249050" y="1683450"/>
            <a:ext cx="7289400" cy="205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latin typeface="Calibri"/>
              <a:ea typeface="Calibri"/>
              <a:cs typeface="Calibri"/>
              <a:sym typeface="Calibri"/>
            </a:endParaRPr>
          </a:p>
          <a:p>
            <a:pPr marL="457200" marR="0" lvl="0" indent="-342900" algn="l" rtl="0">
              <a:spcBef>
                <a:spcPts val="0"/>
              </a:spcBef>
              <a:spcAft>
                <a:spcPts val="0"/>
              </a:spcAft>
              <a:buSzPts val="1800"/>
              <a:buFont typeface="Calibri"/>
              <a:buChar char="●"/>
            </a:pPr>
            <a:r>
              <a:rPr lang="fr-FR" sz="1800" dirty="0">
                <a:latin typeface="Calibri"/>
                <a:ea typeface="Calibri"/>
                <a:cs typeface="Calibri"/>
                <a:sym typeface="Calibri"/>
              </a:rPr>
              <a:t>Ajouter d’autre fonctionnalités comme la configuration du serveur d’émail et la gestion des utilisateur.</a:t>
            </a:r>
            <a:endParaRPr sz="1800" dirty="0">
              <a:latin typeface="Calibri"/>
              <a:ea typeface="Calibri"/>
              <a:cs typeface="Calibri"/>
              <a:sym typeface="Calibri"/>
            </a:endParaRPr>
          </a:p>
        </p:txBody>
      </p:sp>
      <p:sp>
        <p:nvSpPr>
          <p:cNvPr id="874" name="Google Shape;874;p47"/>
          <p:cNvSpPr/>
          <p:nvPr/>
        </p:nvSpPr>
        <p:spPr>
          <a:xfrm>
            <a:off x="559624" y="947313"/>
            <a:ext cx="7387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2400" b="1">
                <a:solidFill>
                  <a:srgbClr val="162E4C"/>
                </a:solidFill>
                <a:latin typeface="Calibri"/>
                <a:ea typeface="Calibri"/>
                <a:cs typeface="Calibri"/>
                <a:sym typeface="Calibri"/>
              </a:rPr>
              <a:t>Perspectives</a:t>
            </a:r>
            <a:endParaRPr sz="2400" b="1">
              <a:solidFill>
                <a:srgbClr val="162E4C"/>
              </a:solidFill>
              <a:latin typeface="Calibri"/>
              <a:ea typeface="Calibri"/>
              <a:cs typeface="Calibri"/>
              <a:sym typeface="Calibri"/>
            </a:endParaRPr>
          </a:p>
        </p:txBody>
      </p:sp>
    </p:spTree>
    <p:extLst>
      <p:ext uri="{BB962C8B-B14F-4D97-AF65-F5344CB8AC3E}">
        <p14:creationId xmlns:p14="http://schemas.microsoft.com/office/powerpoint/2010/main" val="2987893185"/>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8"/>
          <p:cNvSpPr/>
          <p:nvPr/>
        </p:nvSpPr>
        <p:spPr>
          <a:xfrm rot="10800000" flipH="1">
            <a:off x="0" y="555526"/>
            <a:ext cx="9144000" cy="18002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600">
              <a:solidFill>
                <a:schemeClr val="lt1"/>
              </a:solidFill>
              <a:latin typeface="Garamond"/>
              <a:ea typeface="Garamond"/>
              <a:cs typeface="Garamond"/>
              <a:sym typeface="Garamond"/>
            </a:endParaRPr>
          </a:p>
        </p:txBody>
      </p:sp>
      <p:sp>
        <p:nvSpPr>
          <p:cNvPr id="881" name="Google Shape;881;p48"/>
          <p:cNvSpPr/>
          <p:nvPr/>
        </p:nvSpPr>
        <p:spPr>
          <a:xfrm>
            <a:off x="978196" y="1635646"/>
            <a:ext cx="7187608" cy="191590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fr-FR" sz="6000">
                <a:solidFill>
                  <a:srgbClr val="E5B64A"/>
                </a:solidFill>
                <a:latin typeface="Corsiva"/>
                <a:ea typeface="Corsiva"/>
                <a:cs typeface="Corsiva"/>
                <a:sym typeface="Corsiva"/>
              </a:rPr>
              <a:t>Merci pour votre attention</a:t>
            </a:r>
            <a:endParaRPr/>
          </a:p>
        </p:txBody>
      </p:sp>
      <p:sp>
        <p:nvSpPr>
          <p:cNvPr id="882" name="Google Shape;882;p48"/>
          <p:cNvSpPr txBox="1">
            <a:spLocks noGrp="1"/>
          </p:cNvSpPr>
          <p:nvPr>
            <p:ph type="sldNum" idx="12"/>
          </p:nvPr>
        </p:nvSpPr>
        <p:spPr>
          <a:xfrm>
            <a:off x="6889986" y="4768865"/>
            <a:ext cx="21336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48</a:t>
            </a:fld>
            <a:endParaRPr sz="1600">
              <a:solidFill>
                <a:schemeClr val="dk1"/>
              </a:solidFill>
            </a:endParaRPr>
          </a:p>
        </p:txBody>
      </p:sp>
    </p:spTree>
    <p:extLst>
      <p:ext uri="{BB962C8B-B14F-4D97-AF65-F5344CB8AC3E}">
        <p14:creationId xmlns:p14="http://schemas.microsoft.com/office/powerpoint/2010/main" val="94234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5</a:t>
            </a:fld>
            <a:endParaRPr sz="1600">
              <a:solidFill>
                <a:schemeClr val="dk1"/>
              </a:solidFill>
            </a:endParaRPr>
          </a:p>
        </p:txBody>
      </p:sp>
      <p:pic>
        <p:nvPicPr>
          <p:cNvPr id="147" name="Google Shape;147;p16"/>
          <p:cNvPicPr preferRelativeResize="0"/>
          <p:nvPr/>
        </p:nvPicPr>
        <p:blipFill>
          <a:blip r:embed="rId3">
            <a:alphaModFix/>
          </a:blip>
          <a:stretch>
            <a:fillRect/>
          </a:stretch>
        </p:blipFill>
        <p:spPr>
          <a:xfrm>
            <a:off x="3406825" y="1379532"/>
            <a:ext cx="2133601" cy="788643"/>
          </a:xfrm>
          <a:prstGeom prst="rect">
            <a:avLst/>
          </a:prstGeom>
          <a:noFill/>
          <a:ln>
            <a:noFill/>
          </a:ln>
        </p:spPr>
      </p:pic>
      <p:sp>
        <p:nvSpPr>
          <p:cNvPr id="148" name="Google Shape;148;p16"/>
          <p:cNvSpPr txBox="1"/>
          <p:nvPr/>
        </p:nvSpPr>
        <p:spPr>
          <a:xfrm>
            <a:off x="710093" y="2294751"/>
            <a:ext cx="4404000" cy="553998"/>
          </a:xfrm>
          <a:prstGeom prst="rect">
            <a:avLst/>
          </a:prstGeom>
          <a:noFill/>
          <a:ln>
            <a:noFill/>
          </a:ln>
        </p:spPr>
        <p:txBody>
          <a:bodyPr spcFirstLastPara="1" wrap="square" lIns="0" tIns="0" rIns="0" bIns="0" anchor="t" anchorCtr="0">
            <a:spAutoFit/>
          </a:bodyPr>
          <a:lstStyle/>
          <a:p>
            <a:pPr marL="457200" marR="0" lvl="0" indent="-317500" algn="just" rtl="0">
              <a:spcBef>
                <a:spcPts val="0"/>
              </a:spcBef>
              <a:spcAft>
                <a:spcPts val="0"/>
              </a:spcAft>
              <a:buSzPts val="1400"/>
              <a:buFont typeface="Candara"/>
              <a:buChar char="●"/>
            </a:pPr>
            <a:r>
              <a:rPr lang="fr-FR" sz="2000" b="1" dirty="0" err="1">
                <a:latin typeface="Calibri"/>
                <a:ea typeface="Calibri"/>
                <a:cs typeface="Calibri"/>
                <a:sym typeface="Calibri"/>
              </a:rPr>
              <a:t>Paylogic</a:t>
            </a:r>
            <a:r>
              <a:rPr lang="fr-FR" sz="1600" dirty="0">
                <a:latin typeface="Calibri"/>
                <a:ea typeface="Calibri"/>
                <a:cs typeface="Calibri"/>
                <a:sym typeface="Calibri"/>
              </a:rPr>
              <a:t> est une entreprise IT marocaine fondée en 2010</a:t>
            </a:r>
            <a:endParaRPr sz="1600" dirty="0">
              <a:latin typeface="Calibri"/>
              <a:ea typeface="Calibri"/>
              <a:cs typeface="Calibri"/>
              <a:sym typeface="Calibri"/>
            </a:endParaRPr>
          </a:p>
        </p:txBody>
      </p:sp>
      <p:sp>
        <p:nvSpPr>
          <p:cNvPr id="149" name="Google Shape;149;p16"/>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16"/>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51" name="Google Shape;151;p16"/>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52" name="Google Shape;152;p16"/>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53" name="Google Shape;153;p16"/>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54" name="Google Shape;154;p16"/>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55" name="Google Shape;155;p16"/>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56" name="Google Shape;156;p16"/>
          <p:cNvSpPr txBox="1"/>
          <p:nvPr/>
        </p:nvSpPr>
        <p:spPr>
          <a:xfrm>
            <a:off x="2256689" y="776400"/>
            <a:ext cx="1527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157" name="Google Shape;157;p16"/>
          <p:cNvSpPr txBox="1"/>
          <p:nvPr/>
        </p:nvSpPr>
        <p:spPr>
          <a:xfrm>
            <a:off x="555675" y="776400"/>
            <a:ext cx="1630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158" name="Google Shape;158;p16"/>
          <p:cNvSpPr txBox="1"/>
          <p:nvPr/>
        </p:nvSpPr>
        <p:spPr>
          <a:xfrm>
            <a:off x="3854733"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159" name="Google Shape;159;p16"/>
          <p:cNvSpPr txBox="1"/>
          <p:nvPr/>
        </p:nvSpPr>
        <p:spPr>
          <a:xfrm>
            <a:off x="5452778"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160" name="Google Shape;160;p16" descr="&lt;LOGICA_QUOTE_LEFT&gt;"/>
          <p:cNvSpPr/>
          <p:nvPr/>
        </p:nvSpPr>
        <p:spPr>
          <a:xfrm rot="10800000">
            <a:off x="1877693" y="819213"/>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161" name="Google Shape;161;p16" descr="&lt;LOGICA_QUOTE_LEFT&gt;"/>
          <p:cNvSpPr/>
          <p:nvPr/>
        </p:nvSpPr>
        <p:spPr>
          <a:xfrm>
            <a:off x="710093" y="854145"/>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18" name="Google Shape;148;p16">
            <a:extLst>
              <a:ext uri="{FF2B5EF4-FFF2-40B4-BE49-F238E27FC236}">
                <a16:creationId xmlns:a16="http://schemas.microsoft.com/office/drawing/2014/main" id="{F96C7954-21C4-49BE-9EC0-9A2D8296ED27}"/>
              </a:ext>
            </a:extLst>
          </p:cNvPr>
          <p:cNvSpPr txBox="1"/>
          <p:nvPr/>
        </p:nvSpPr>
        <p:spPr>
          <a:xfrm>
            <a:off x="889360" y="3032459"/>
            <a:ext cx="6476820" cy="1538883"/>
          </a:xfrm>
          <a:prstGeom prst="rect">
            <a:avLst/>
          </a:prstGeom>
          <a:noFill/>
          <a:ln>
            <a:noFill/>
          </a:ln>
        </p:spPr>
        <p:txBody>
          <a:bodyPr spcFirstLastPara="1" wrap="square" lIns="0" tIns="0" rIns="0" bIns="0" anchor="t" anchorCtr="0">
            <a:spAutoFit/>
          </a:bodyPr>
          <a:lstStyle/>
          <a:p>
            <a:pPr marL="342900" indent="-342900">
              <a:buFont typeface="Arial" panose="020B0604020202020204" pitchFamily="34" charset="0"/>
              <a:buChar char="•"/>
            </a:pPr>
            <a:r>
              <a:rPr lang="fr-FR" sz="2000" b="1" dirty="0" err="1">
                <a:latin typeface="Calibri"/>
                <a:ea typeface="Calibri"/>
                <a:cs typeface="Calibri"/>
                <a:sym typeface="Calibri"/>
              </a:rPr>
              <a:t>Paylogic</a:t>
            </a:r>
            <a:r>
              <a:rPr lang="fr-FR" sz="1600" dirty="0">
                <a:latin typeface="Calibri"/>
                <a:ea typeface="Calibri"/>
                <a:cs typeface="Calibri"/>
                <a:sym typeface="Calibri"/>
              </a:rPr>
              <a:t> est </a:t>
            </a:r>
            <a:r>
              <a:rPr lang="fr-FR" sz="1600" dirty="0">
                <a:latin typeface="Calibri"/>
                <a:ea typeface="Calibri"/>
                <a:cs typeface="Calibri"/>
              </a:rPr>
              <a:t>facilitateur dynamique et innovant offrant des solutions de paiement :</a:t>
            </a:r>
          </a:p>
          <a:p>
            <a:r>
              <a:rPr lang="fr-FR" sz="1600" dirty="0">
                <a:latin typeface="Calibri"/>
                <a:ea typeface="Calibri"/>
                <a:cs typeface="Calibri"/>
              </a:rPr>
              <a:t>	- Transparentes . </a:t>
            </a:r>
          </a:p>
          <a:p>
            <a:r>
              <a:rPr lang="fr-FR" sz="1600" dirty="0">
                <a:latin typeface="Calibri"/>
                <a:ea typeface="Calibri"/>
                <a:cs typeface="Calibri"/>
              </a:rPr>
              <a:t>	-Rationalisées.</a:t>
            </a:r>
          </a:p>
          <a:p>
            <a:r>
              <a:rPr lang="fr-FR" sz="1600" dirty="0">
                <a:latin typeface="Calibri"/>
                <a:ea typeface="Calibri"/>
                <a:cs typeface="Calibri"/>
              </a:rPr>
              <a:t>	- Rentables .</a:t>
            </a:r>
          </a:p>
          <a:p>
            <a:pPr marL="457200" marR="0" lvl="0" indent="-317500" algn="just" rtl="0">
              <a:spcBef>
                <a:spcPts val="0"/>
              </a:spcBef>
              <a:spcAft>
                <a:spcPts val="0"/>
              </a:spcAft>
              <a:buSzPts val="1400"/>
              <a:buFont typeface="Candara"/>
              <a:buChar char="●"/>
            </a:pPr>
            <a:endParaRPr sz="1600" dirty="0">
              <a:latin typeface="Calibri"/>
              <a:ea typeface="Calibri"/>
              <a:cs typeface="Calibri"/>
              <a:sym typeface="Calibri"/>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17"/>
          <p:cNvSpPr txBox="1"/>
          <p:nvPr/>
        </p:nvSpPr>
        <p:spPr>
          <a:xfrm>
            <a:off x="3121050" y="1283236"/>
            <a:ext cx="2664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fr-FR" sz="2400" dirty="0">
                <a:solidFill>
                  <a:schemeClr val="dk1"/>
                </a:solidFill>
                <a:latin typeface="Calibri"/>
                <a:ea typeface="Calibri"/>
                <a:cs typeface="Calibri"/>
                <a:sym typeface="Calibri"/>
              </a:rPr>
              <a:t>Services proposés </a:t>
            </a:r>
            <a:endParaRPr sz="2400" dirty="0">
              <a:solidFill>
                <a:schemeClr val="dk1"/>
              </a:solidFill>
              <a:latin typeface="Calibri"/>
              <a:ea typeface="Calibri"/>
              <a:cs typeface="Calibri"/>
              <a:sym typeface="Calibri"/>
            </a:endParaRPr>
          </a:p>
        </p:txBody>
      </p:sp>
      <p:sp>
        <p:nvSpPr>
          <p:cNvPr id="170" name="Google Shape;170;p17"/>
          <p:cNvSpPr/>
          <p:nvPr/>
        </p:nvSpPr>
        <p:spPr>
          <a:xfrm>
            <a:off x="736423" y="1883292"/>
            <a:ext cx="1807200" cy="1113900"/>
          </a:xfrm>
          <a:prstGeom prst="roundRect">
            <a:avLst>
              <a:gd name="adj" fmla="val 16667"/>
            </a:avLst>
          </a:prstGeom>
          <a:solidFill>
            <a:schemeClr val="bg1">
              <a:lumMod val="50000"/>
            </a:schemeClr>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b="1" dirty="0">
                <a:solidFill>
                  <a:schemeClr val="lt1"/>
                </a:solidFill>
                <a:latin typeface="Bell MT"/>
                <a:ea typeface="Bell MT"/>
                <a:cs typeface="Bell MT"/>
                <a:sym typeface="Bell MT"/>
              </a:rPr>
              <a:t>Académie de formation</a:t>
            </a:r>
          </a:p>
        </p:txBody>
      </p:sp>
      <p:sp>
        <p:nvSpPr>
          <p:cNvPr id="171" name="Google Shape;171;p17"/>
          <p:cNvSpPr/>
          <p:nvPr/>
        </p:nvSpPr>
        <p:spPr>
          <a:xfrm>
            <a:off x="3357885" y="1951531"/>
            <a:ext cx="1807200" cy="1113900"/>
          </a:xfrm>
          <a:prstGeom prst="roundRect">
            <a:avLst>
              <a:gd name="adj" fmla="val 16667"/>
            </a:avLst>
          </a:prstGeom>
          <a:solidFill>
            <a:srgbClr val="7F7F7F"/>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fr-FR" sz="1800" b="1" dirty="0">
                <a:solidFill>
                  <a:schemeClr val="lt1"/>
                </a:solidFill>
                <a:latin typeface="Bell MT"/>
                <a:ea typeface="Bell MT"/>
                <a:cs typeface="Bell MT"/>
                <a:sym typeface="Bell MT"/>
              </a:rPr>
              <a:t>Intégration</a:t>
            </a:r>
            <a:endParaRPr sz="1100" dirty="0"/>
          </a:p>
        </p:txBody>
      </p:sp>
      <p:sp>
        <p:nvSpPr>
          <p:cNvPr id="172" name="Google Shape;172;p17"/>
          <p:cNvSpPr/>
          <p:nvPr/>
        </p:nvSpPr>
        <p:spPr>
          <a:xfrm>
            <a:off x="6287374" y="1883292"/>
            <a:ext cx="1803903" cy="1113900"/>
          </a:xfrm>
          <a:prstGeom prst="roundRect">
            <a:avLst>
              <a:gd name="adj" fmla="val 16667"/>
            </a:avLst>
          </a:prstGeom>
          <a:solidFill>
            <a:srgbClr val="7F7F7F"/>
          </a:solidFill>
          <a:ln>
            <a:noFill/>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fr-FR" sz="1800" b="1" dirty="0">
                <a:solidFill>
                  <a:schemeClr val="lt1"/>
                </a:solidFill>
                <a:latin typeface="Bell MT"/>
                <a:ea typeface="Bell MT"/>
                <a:cs typeface="Bell MT"/>
                <a:sym typeface="Bell MT"/>
              </a:rPr>
              <a:t>Support </a:t>
            </a:r>
            <a:endParaRPr lang="fr-FR" sz="1100" dirty="0"/>
          </a:p>
        </p:txBody>
      </p:sp>
      <p:sp>
        <p:nvSpPr>
          <p:cNvPr id="173" name="Google Shape;173;p17"/>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7"/>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75" name="Google Shape;175;p17"/>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76" name="Google Shape;176;p17"/>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77" name="Google Shape;177;p17"/>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78" name="Google Shape;178;p17"/>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79" name="Google Shape;179;p17"/>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81" name="Google Shape;181;p17"/>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6</a:t>
            </a:fld>
            <a:endParaRPr sz="1600">
              <a:solidFill>
                <a:schemeClr val="dk1"/>
              </a:solidFill>
            </a:endParaRPr>
          </a:p>
        </p:txBody>
      </p:sp>
      <p:sp>
        <p:nvSpPr>
          <p:cNvPr id="182" name="Google Shape;182;p17"/>
          <p:cNvSpPr txBox="1"/>
          <p:nvPr/>
        </p:nvSpPr>
        <p:spPr>
          <a:xfrm>
            <a:off x="2256689" y="776400"/>
            <a:ext cx="1527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183" name="Google Shape;183;p17"/>
          <p:cNvSpPr txBox="1"/>
          <p:nvPr/>
        </p:nvSpPr>
        <p:spPr>
          <a:xfrm>
            <a:off x="555675" y="776400"/>
            <a:ext cx="1630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184" name="Google Shape;184;p17"/>
          <p:cNvSpPr txBox="1"/>
          <p:nvPr/>
        </p:nvSpPr>
        <p:spPr>
          <a:xfrm>
            <a:off x="3854733"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185" name="Google Shape;185;p17"/>
          <p:cNvSpPr txBox="1"/>
          <p:nvPr/>
        </p:nvSpPr>
        <p:spPr>
          <a:xfrm>
            <a:off x="5452778"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186" name="Google Shape;186;p17" descr="&lt;LOGICA_QUOTE_LEFT&gt;"/>
          <p:cNvSpPr/>
          <p:nvPr/>
        </p:nvSpPr>
        <p:spPr>
          <a:xfrm rot="10800000">
            <a:off x="1877693" y="819213"/>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187" name="Google Shape;187;p17" descr="&lt;LOGICA_QUOTE_LEFT&gt;"/>
          <p:cNvSpPr/>
          <p:nvPr/>
        </p:nvSpPr>
        <p:spPr>
          <a:xfrm>
            <a:off x="710093" y="854145"/>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EE629D63-B669-4684-B390-2FE2C2B0FCAF}"/>
              </a:ext>
            </a:extLst>
          </p:cNvPr>
          <p:cNvSpPr txBox="1"/>
          <p:nvPr/>
        </p:nvSpPr>
        <p:spPr>
          <a:xfrm>
            <a:off x="736423" y="3159190"/>
            <a:ext cx="2149869" cy="987835"/>
          </a:xfrm>
          <a:prstGeom prst="rect">
            <a:avLst/>
          </a:prstGeom>
          <a:noFill/>
        </p:spPr>
        <p:txBody>
          <a:bodyPr wrap="square" rtlCol="0">
            <a:spAutoFit/>
          </a:bodyPr>
          <a:lstStyle/>
          <a:p>
            <a:pPr>
              <a:lnSpc>
                <a:spcPct val="107000"/>
              </a:lnSpc>
              <a:spcAft>
                <a:spcPts val="800"/>
              </a:spcAft>
            </a:pPr>
            <a:r>
              <a:rPr lang="fr-FR" sz="1100" dirty="0">
                <a:solidFill>
                  <a:schemeClr val="tx1"/>
                </a:solidFill>
                <a:latin typeface="Work Sans" pitchFamily="2" charset="0"/>
                <a:ea typeface="Calibri" panose="020F0502020204030204" pitchFamily="34" charset="0"/>
                <a:cs typeface="Arial" panose="020B0604020202020204" pitchFamily="34" charset="0"/>
              </a:rPr>
              <a:t>la société offre des cours de formation à ses clients pour leur expliquer la façon d’utilisation de ses solutions.</a:t>
            </a:r>
            <a:endParaRPr lang="en-GB" sz="1100" dirty="0">
              <a:solidFill>
                <a:schemeClr val="tx1"/>
              </a:solidFill>
              <a:latin typeface="Work Sans" pitchFamily="2"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53AD70-6A9E-44EE-B279-9C045783C3FB}"/>
              </a:ext>
            </a:extLst>
          </p:cNvPr>
          <p:cNvSpPr txBox="1"/>
          <p:nvPr/>
        </p:nvSpPr>
        <p:spPr>
          <a:xfrm>
            <a:off x="3304896" y="3199157"/>
            <a:ext cx="2664300" cy="1351845"/>
          </a:xfrm>
          <a:prstGeom prst="rect">
            <a:avLst/>
          </a:prstGeom>
          <a:noFill/>
        </p:spPr>
        <p:txBody>
          <a:bodyPr wrap="square" rtlCol="0">
            <a:spAutoFit/>
          </a:bodyPr>
          <a:lstStyle/>
          <a:p>
            <a:pPr>
              <a:lnSpc>
                <a:spcPct val="107000"/>
              </a:lnSpc>
              <a:spcAft>
                <a:spcPts val="800"/>
              </a:spcAft>
            </a:pPr>
            <a:r>
              <a:rPr lang="fr-FR" sz="1100" dirty="0" err="1">
                <a:solidFill>
                  <a:schemeClr val="tx1"/>
                </a:solidFill>
                <a:effectLst/>
                <a:latin typeface="Work Sans" pitchFamily="2" charset="0"/>
                <a:ea typeface="Calibri" panose="020F0502020204030204" pitchFamily="34" charset="0"/>
                <a:cs typeface="Arial" panose="020B0604020202020204" pitchFamily="34" charset="0"/>
              </a:rPr>
              <a:t>PayLogic</a:t>
            </a:r>
            <a:r>
              <a:rPr lang="fr-FR" sz="1100" dirty="0">
                <a:solidFill>
                  <a:schemeClr val="tx1"/>
                </a:solidFill>
                <a:effectLst/>
                <a:latin typeface="Work Sans" pitchFamily="2" charset="0"/>
                <a:ea typeface="Calibri" panose="020F0502020204030204" pitchFamily="34" charset="0"/>
                <a:cs typeface="Arial" panose="020B0604020202020204" pitchFamily="34" charset="0"/>
              </a:rPr>
              <a:t> garantit à ses clients l’aide nécessaire pour ancrer leurs projets dans la réalité et rentabiliser rapidement leurs investissements en offrant à chacun de sec clients le meilleur processus d’intégration possible.</a:t>
            </a:r>
            <a:endParaRPr lang="en-GB"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B9DF6C8-274C-419D-91B6-3F368A6A98D8}"/>
              </a:ext>
            </a:extLst>
          </p:cNvPr>
          <p:cNvSpPr txBox="1"/>
          <p:nvPr/>
        </p:nvSpPr>
        <p:spPr>
          <a:xfrm>
            <a:off x="6271106" y="3159190"/>
            <a:ext cx="2435116" cy="1350113"/>
          </a:xfrm>
          <a:prstGeom prst="rect">
            <a:avLst/>
          </a:prstGeom>
          <a:noFill/>
        </p:spPr>
        <p:txBody>
          <a:bodyPr wrap="square" rtlCol="0">
            <a:spAutoFit/>
          </a:bodyPr>
          <a:lstStyle/>
          <a:p>
            <a:pPr>
              <a:lnSpc>
                <a:spcPct val="107000"/>
              </a:lnSpc>
              <a:spcAft>
                <a:spcPts val="800"/>
              </a:spcAft>
            </a:pPr>
            <a:r>
              <a:rPr lang="fr-FR" sz="1100" dirty="0" err="1">
                <a:solidFill>
                  <a:schemeClr val="tx1"/>
                </a:solidFill>
                <a:latin typeface="Work Sans" pitchFamily="2" charset="0"/>
                <a:ea typeface="Calibri" panose="020F0502020204030204" pitchFamily="34" charset="0"/>
                <a:cs typeface="Arial" panose="020B0604020202020204" pitchFamily="34" charset="0"/>
              </a:rPr>
              <a:t>PayLogic</a:t>
            </a:r>
            <a:r>
              <a:rPr lang="fr-FR" sz="1100" dirty="0">
                <a:solidFill>
                  <a:schemeClr val="tx1"/>
                </a:solidFill>
                <a:latin typeface="Work Sans" pitchFamily="2" charset="0"/>
                <a:ea typeface="Calibri" panose="020F0502020204030204" pitchFamily="34" charset="0"/>
                <a:cs typeface="Arial" panose="020B0604020202020204" pitchFamily="34" charset="0"/>
              </a:rPr>
              <a:t> fournit un programme de support technique qualifié. leurs ingénieurs et experts en supports techniques sont prêts à répondre aux demandes de ses clients  et les  aider à résoudre les problèmes.</a:t>
            </a:r>
            <a:endParaRPr lang="en-GB" sz="1100" dirty="0">
              <a:solidFill>
                <a:schemeClr val="tx1"/>
              </a:solidFill>
              <a:latin typeface="Work Sans" pitchFamily="2" charset="0"/>
              <a:ea typeface="Calibri" panose="020F050202020403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17"/>
          <p:cNvSpPr txBox="1"/>
          <p:nvPr/>
        </p:nvSpPr>
        <p:spPr>
          <a:xfrm>
            <a:off x="3121046" y="1452093"/>
            <a:ext cx="2664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fr-FR" sz="2400" dirty="0">
                <a:solidFill>
                  <a:schemeClr val="dk1"/>
                </a:solidFill>
                <a:latin typeface="Calibri"/>
                <a:ea typeface="Calibri"/>
                <a:cs typeface="Calibri"/>
                <a:sym typeface="Calibri"/>
              </a:rPr>
              <a:t>Les clients</a:t>
            </a:r>
            <a:endParaRPr sz="2400" dirty="0">
              <a:solidFill>
                <a:schemeClr val="dk1"/>
              </a:solidFill>
              <a:latin typeface="Calibri"/>
              <a:ea typeface="Calibri"/>
              <a:cs typeface="Calibri"/>
              <a:sym typeface="Calibri"/>
            </a:endParaRPr>
          </a:p>
        </p:txBody>
      </p:sp>
      <p:sp>
        <p:nvSpPr>
          <p:cNvPr id="173" name="Google Shape;173;p17"/>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4" name="Google Shape;174;p17"/>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75" name="Google Shape;175;p17"/>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76" name="Google Shape;176;p17"/>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77" name="Google Shape;177;p17"/>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78" name="Google Shape;178;p17"/>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179" name="Google Shape;179;p17"/>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181" name="Google Shape;181;p17"/>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7</a:t>
            </a:fld>
            <a:endParaRPr sz="1600">
              <a:solidFill>
                <a:schemeClr val="dk1"/>
              </a:solidFill>
            </a:endParaRPr>
          </a:p>
        </p:txBody>
      </p:sp>
      <p:sp>
        <p:nvSpPr>
          <p:cNvPr id="182" name="Google Shape;182;p17"/>
          <p:cNvSpPr txBox="1"/>
          <p:nvPr/>
        </p:nvSpPr>
        <p:spPr>
          <a:xfrm>
            <a:off x="2256689" y="776400"/>
            <a:ext cx="1527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183" name="Google Shape;183;p17"/>
          <p:cNvSpPr txBox="1"/>
          <p:nvPr/>
        </p:nvSpPr>
        <p:spPr>
          <a:xfrm>
            <a:off x="555675" y="776400"/>
            <a:ext cx="1630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184" name="Google Shape;184;p17"/>
          <p:cNvSpPr txBox="1"/>
          <p:nvPr/>
        </p:nvSpPr>
        <p:spPr>
          <a:xfrm>
            <a:off x="3854733"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185" name="Google Shape;185;p17"/>
          <p:cNvSpPr txBox="1"/>
          <p:nvPr/>
        </p:nvSpPr>
        <p:spPr>
          <a:xfrm>
            <a:off x="5452778"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186" name="Google Shape;186;p17" descr="&lt;LOGICA_QUOTE_LEFT&gt;"/>
          <p:cNvSpPr/>
          <p:nvPr/>
        </p:nvSpPr>
        <p:spPr>
          <a:xfrm rot="10800000">
            <a:off x="1877693" y="819213"/>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187" name="Google Shape;187;p17" descr="&lt;LOGICA_QUOTE_LEFT&gt;"/>
          <p:cNvSpPr/>
          <p:nvPr/>
        </p:nvSpPr>
        <p:spPr>
          <a:xfrm>
            <a:off x="710093" y="854145"/>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E59C6B44-4092-4BC0-AD19-F1E6392E8355}"/>
              </a:ext>
            </a:extLst>
          </p:cNvPr>
          <p:cNvPicPr>
            <a:picLocks noChangeAspect="1"/>
          </p:cNvPicPr>
          <p:nvPr/>
        </p:nvPicPr>
        <p:blipFill>
          <a:blip r:embed="rId3"/>
          <a:stretch>
            <a:fillRect/>
          </a:stretch>
        </p:blipFill>
        <p:spPr>
          <a:xfrm>
            <a:off x="2578513" y="2060174"/>
            <a:ext cx="3749365" cy="2385267"/>
          </a:xfrm>
          <a:prstGeom prst="rect">
            <a:avLst/>
          </a:prstGeom>
        </p:spPr>
      </p:pic>
    </p:spTree>
    <p:extLst>
      <p:ext uri="{BB962C8B-B14F-4D97-AF65-F5344CB8AC3E}">
        <p14:creationId xmlns:p14="http://schemas.microsoft.com/office/powerpoint/2010/main" val="203990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8"/>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8"/>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8</a:t>
            </a:fld>
            <a:endParaRPr sz="1600">
              <a:solidFill>
                <a:schemeClr val="dk1"/>
              </a:solidFill>
            </a:endParaRPr>
          </a:p>
        </p:txBody>
      </p:sp>
      <p:sp>
        <p:nvSpPr>
          <p:cNvPr id="195" name="Google Shape;195;p18"/>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196" name="Google Shape;196;p18"/>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197" name="Google Shape;197;p18"/>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198" name="Google Shape;198;p18"/>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199" name="Google Shape;199;p18"/>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00" name="Google Shape;200;p18"/>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201" name="Google Shape;201;p18"/>
          <p:cNvSpPr txBox="1"/>
          <p:nvPr/>
        </p:nvSpPr>
        <p:spPr>
          <a:xfrm>
            <a:off x="2256689" y="776400"/>
            <a:ext cx="1527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Problématique du projet</a:t>
            </a:r>
            <a:endParaRPr>
              <a:solidFill>
                <a:srgbClr val="888888"/>
              </a:solidFill>
              <a:latin typeface="Times New Roman"/>
              <a:ea typeface="Times New Roman"/>
              <a:cs typeface="Times New Roman"/>
              <a:sym typeface="Times New Roman"/>
            </a:endParaRPr>
          </a:p>
        </p:txBody>
      </p:sp>
      <p:sp>
        <p:nvSpPr>
          <p:cNvPr id="202" name="Google Shape;202;p18"/>
          <p:cNvSpPr txBox="1"/>
          <p:nvPr/>
        </p:nvSpPr>
        <p:spPr>
          <a:xfrm>
            <a:off x="555675" y="776400"/>
            <a:ext cx="16308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Présentation de l’organisme</a:t>
            </a:r>
            <a:endParaRPr>
              <a:solidFill>
                <a:schemeClr val="dk1"/>
              </a:solidFill>
              <a:latin typeface="Times New Roman"/>
              <a:ea typeface="Times New Roman"/>
              <a:cs typeface="Times New Roman"/>
              <a:sym typeface="Times New Roman"/>
            </a:endParaRPr>
          </a:p>
        </p:txBody>
      </p:sp>
      <p:sp>
        <p:nvSpPr>
          <p:cNvPr id="203" name="Google Shape;203;p18"/>
          <p:cNvSpPr txBox="1"/>
          <p:nvPr/>
        </p:nvSpPr>
        <p:spPr>
          <a:xfrm>
            <a:off x="3854733"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04" name="Google Shape;204;p18"/>
          <p:cNvSpPr txBox="1"/>
          <p:nvPr/>
        </p:nvSpPr>
        <p:spPr>
          <a:xfrm>
            <a:off x="5452778" y="776400"/>
            <a:ext cx="15279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205" name="Google Shape;205;p18" descr="&lt;LOGICA_QUOTE_LEFT&gt;"/>
          <p:cNvSpPr/>
          <p:nvPr/>
        </p:nvSpPr>
        <p:spPr>
          <a:xfrm rot="10800000">
            <a:off x="1877693" y="819213"/>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06" name="Google Shape;206;p18" descr="&lt;LOGICA_QUOTE_LEFT&gt;"/>
          <p:cNvSpPr/>
          <p:nvPr/>
        </p:nvSpPr>
        <p:spPr>
          <a:xfrm>
            <a:off x="710093" y="854145"/>
            <a:ext cx="117312" cy="270039"/>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703A1F75-D110-46B1-BBDB-71C141B49BAD}"/>
              </a:ext>
            </a:extLst>
          </p:cNvPr>
          <p:cNvPicPr>
            <a:picLocks noChangeAspect="1"/>
          </p:cNvPicPr>
          <p:nvPr/>
        </p:nvPicPr>
        <p:blipFill>
          <a:blip r:embed="rId3"/>
          <a:stretch>
            <a:fillRect/>
          </a:stretch>
        </p:blipFill>
        <p:spPr>
          <a:xfrm>
            <a:off x="1371075" y="1464906"/>
            <a:ext cx="5816783" cy="3424585"/>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p:nvPr/>
        </p:nvSpPr>
        <p:spPr>
          <a:xfrm>
            <a:off x="184110" y="1480528"/>
            <a:ext cx="8543700" cy="2058575"/>
          </a:xfrm>
          <a:prstGeom prst="rect">
            <a:avLst/>
          </a:prstGeom>
          <a:noFill/>
          <a:ln>
            <a:noFill/>
          </a:ln>
        </p:spPr>
        <p:txBody>
          <a:bodyPr spcFirstLastPara="1" wrap="square" lIns="91425" tIns="91425" rIns="91425" bIns="91425" anchor="t" anchorCtr="0">
            <a:noAutofit/>
          </a:bodyPr>
          <a:lstStyle/>
          <a:p>
            <a:pPr marL="457200" lvl="0" indent="-345440" algn="just" rtl="0">
              <a:lnSpc>
                <a:spcPct val="107000"/>
              </a:lnSpc>
              <a:spcBef>
                <a:spcPts val="600"/>
              </a:spcBef>
              <a:spcAft>
                <a:spcPts val="0"/>
              </a:spcAft>
              <a:buClr>
                <a:srgbClr val="BF9000"/>
              </a:buClr>
              <a:buSzPts val="1600"/>
              <a:buFont typeface="Calibri"/>
              <a:buChar char="◉"/>
            </a:pPr>
            <a:r>
              <a:rPr lang="fr-FR" sz="1600" dirty="0">
                <a:latin typeface="Calibri"/>
                <a:ea typeface="Calibri"/>
                <a:cs typeface="Calibri"/>
                <a:sym typeface="Calibri"/>
              </a:rPr>
              <a:t>Les outils de surveillance :</a:t>
            </a:r>
          </a:p>
          <a:p>
            <a:pPr marL="111760" lvl="3" algn="just">
              <a:lnSpc>
                <a:spcPct val="107000"/>
              </a:lnSpc>
              <a:spcBef>
                <a:spcPts val="600"/>
              </a:spcBef>
              <a:buClr>
                <a:srgbClr val="BF9000"/>
              </a:buClr>
              <a:buSzPts val="1600"/>
            </a:pPr>
            <a:r>
              <a:rPr lang="fr-FR" sz="1600" dirty="0">
                <a:latin typeface="Calibri"/>
                <a:ea typeface="Calibri"/>
                <a:cs typeface="Calibri"/>
                <a:sym typeface="Calibri"/>
              </a:rPr>
              <a:t>	- collecter des métriques sur le fonctionnement du matériel et des logiciels d’un		   environnement IT.</a:t>
            </a:r>
          </a:p>
          <a:p>
            <a:pPr marL="111760" lvl="3" algn="just">
              <a:lnSpc>
                <a:spcPct val="107000"/>
              </a:lnSpc>
              <a:spcBef>
                <a:spcPts val="600"/>
              </a:spcBef>
              <a:buClr>
                <a:srgbClr val="BF9000"/>
              </a:buClr>
              <a:buSzPts val="1600"/>
            </a:pPr>
            <a:r>
              <a:rPr lang="fr-FR" sz="1600" dirty="0">
                <a:latin typeface="Calibri"/>
                <a:ea typeface="Calibri"/>
                <a:cs typeface="Calibri"/>
                <a:sym typeface="Calibri"/>
              </a:rPr>
              <a:t>	- s’assurer que tous fonctionne bien.</a:t>
            </a:r>
          </a:p>
          <a:p>
            <a:pPr marL="111760" lvl="3" algn="just">
              <a:lnSpc>
                <a:spcPct val="107000"/>
              </a:lnSpc>
              <a:spcBef>
                <a:spcPts val="600"/>
              </a:spcBef>
              <a:buClr>
                <a:srgbClr val="BF9000"/>
              </a:buClr>
              <a:buSzPts val="1600"/>
            </a:pPr>
            <a:r>
              <a:rPr lang="fr-FR" sz="1600" dirty="0">
                <a:latin typeface="Calibri"/>
                <a:ea typeface="Calibri"/>
                <a:cs typeface="Calibri"/>
                <a:sym typeface="Calibri"/>
              </a:rPr>
              <a:t>	- détecter les problèmes.</a:t>
            </a:r>
          </a:p>
        </p:txBody>
      </p:sp>
      <p:sp>
        <p:nvSpPr>
          <p:cNvPr id="226" name="Google Shape;226;p19"/>
          <p:cNvSpPr/>
          <p:nvPr/>
        </p:nvSpPr>
        <p:spPr>
          <a:xfrm rot="10800000" flipH="1">
            <a:off x="0" y="519543"/>
            <a:ext cx="9144000" cy="180000"/>
          </a:xfrm>
          <a:prstGeom prst="blockArc">
            <a:avLst>
              <a:gd name="adj1" fmla="val 10800000"/>
              <a:gd name="adj2" fmla="val 0"/>
              <a:gd name="adj3" fmla="val 25000"/>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9"/>
          <p:cNvSpPr txBox="1"/>
          <p:nvPr/>
        </p:nvSpPr>
        <p:spPr>
          <a:xfrm>
            <a:off x="2305081" y="776397"/>
            <a:ext cx="15714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chemeClr val="dk1"/>
                </a:solidFill>
                <a:latin typeface="Times New Roman"/>
                <a:ea typeface="Times New Roman"/>
                <a:cs typeface="Times New Roman"/>
                <a:sym typeface="Times New Roman"/>
              </a:rPr>
              <a:t>Problématique du projet</a:t>
            </a:r>
            <a:endParaRPr>
              <a:solidFill>
                <a:schemeClr val="dk1"/>
              </a:solidFill>
              <a:latin typeface="Times New Roman"/>
              <a:ea typeface="Times New Roman"/>
              <a:cs typeface="Times New Roman"/>
              <a:sym typeface="Times New Roman"/>
            </a:endParaRPr>
          </a:p>
        </p:txBody>
      </p:sp>
      <p:sp>
        <p:nvSpPr>
          <p:cNvPr id="228" name="Google Shape;228;p19"/>
          <p:cNvSpPr txBox="1"/>
          <p:nvPr/>
        </p:nvSpPr>
        <p:spPr>
          <a:xfrm>
            <a:off x="555663" y="776397"/>
            <a:ext cx="1677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Présentation de l’organisme</a:t>
            </a:r>
            <a:endParaRPr>
              <a:solidFill>
                <a:srgbClr val="888888"/>
              </a:solidFill>
              <a:latin typeface="Times New Roman"/>
              <a:ea typeface="Times New Roman"/>
              <a:cs typeface="Times New Roman"/>
              <a:sym typeface="Times New Roman"/>
            </a:endParaRPr>
          </a:p>
        </p:txBody>
      </p:sp>
      <p:sp>
        <p:nvSpPr>
          <p:cNvPr id="229" name="Google Shape;229;p19"/>
          <p:cNvSpPr txBox="1"/>
          <p:nvPr/>
        </p:nvSpPr>
        <p:spPr>
          <a:xfrm>
            <a:off x="3948598"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Objectifs du projet</a:t>
            </a:r>
            <a:endParaRPr>
              <a:solidFill>
                <a:srgbClr val="888888"/>
              </a:solidFill>
              <a:latin typeface="Times New Roman"/>
              <a:ea typeface="Times New Roman"/>
              <a:cs typeface="Times New Roman"/>
              <a:sym typeface="Times New Roman"/>
            </a:endParaRPr>
          </a:p>
        </p:txBody>
      </p:sp>
      <p:sp>
        <p:nvSpPr>
          <p:cNvPr id="230" name="Google Shape;230;p19"/>
          <p:cNvSpPr txBox="1"/>
          <p:nvPr/>
        </p:nvSpPr>
        <p:spPr>
          <a:xfrm>
            <a:off x="5592116" y="776397"/>
            <a:ext cx="15714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a:solidFill>
                  <a:srgbClr val="888888"/>
                </a:solidFill>
                <a:latin typeface="Times New Roman"/>
                <a:ea typeface="Times New Roman"/>
                <a:cs typeface="Times New Roman"/>
                <a:sym typeface="Times New Roman"/>
              </a:rPr>
              <a:t>Conduite du projet</a:t>
            </a:r>
            <a:endParaRPr>
              <a:solidFill>
                <a:srgbClr val="888888"/>
              </a:solidFill>
              <a:latin typeface="Times New Roman"/>
              <a:ea typeface="Times New Roman"/>
              <a:cs typeface="Times New Roman"/>
              <a:sym typeface="Times New Roman"/>
            </a:endParaRPr>
          </a:p>
        </p:txBody>
      </p:sp>
      <p:sp>
        <p:nvSpPr>
          <p:cNvPr id="231" name="Google Shape;231;p19" descr="&lt;LOGICA_QUOTE_LEFT&gt;"/>
          <p:cNvSpPr/>
          <p:nvPr/>
        </p:nvSpPr>
        <p:spPr>
          <a:xfrm rot="10800000">
            <a:off x="3733018" y="807575"/>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32" name="Google Shape;232;p19" descr="&lt;LOGICA_QUOTE_LEFT&gt;"/>
          <p:cNvSpPr/>
          <p:nvPr/>
        </p:nvSpPr>
        <p:spPr>
          <a:xfrm>
            <a:off x="2305086" y="850522"/>
            <a:ext cx="143468" cy="332003"/>
          </a:xfrm>
          <a:custGeom>
            <a:avLst/>
            <a:gdLst/>
            <a:ahLst/>
            <a:cxnLst/>
            <a:rect l="l" t="t" r="r" b="b"/>
            <a:pathLst>
              <a:path w="132" h="378" extrusionOk="0">
                <a:moveTo>
                  <a:pt x="0" y="0"/>
                </a:moveTo>
                <a:cubicBezTo>
                  <a:pt x="0" y="243"/>
                  <a:pt x="0" y="243"/>
                  <a:pt x="0" y="243"/>
                </a:cubicBezTo>
                <a:cubicBezTo>
                  <a:pt x="0" y="316"/>
                  <a:pt x="59" y="376"/>
                  <a:pt x="132" y="378"/>
                </a:cubicBezTo>
                <a:cubicBezTo>
                  <a:pt x="132" y="322"/>
                  <a:pt x="132" y="322"/>
                  <a:pt x="132" y="322"/>
                </a:cubicBezTo>
                <a:cubicBezTo>
                  <a:pt x="88" y="317"/>
                  <a:pt x="58" y="286"/>
                  <a:pt x="58" y="244"/>
                </a:cubicBezTo>
                <a:cubicBezTo>
                  <a:pt x="58" y="0"/>
                  <a:pt x="58" y="0"/>
                  <a:pt x="58" y="0"/>
                </a:cubicBezTo>
                <a:cubicBezTo>
                  <a:pt x="0" y="0"/>
                  <a:pt x="0" y="0"/>
                  <a:pt x="0" y="0"/>
                </a:cubicBezTo>
                <a:close/>
              </a:path>
            </a:pathLst>
          </a:custGeom>
          <a:solidFill>
            <a:srgbClr val="E5B64A"/>
          </a:solidFill>
          <a:ln w="9525" cap="flat" cmpd="sng">
            <a:solidFill>
              <a:srgbClr val="E5B64A"/>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p:txBody>
      </p:sp>
      <p:sp>
        <p:nvSpPr>
          <p:cNvPr id="233" name="Google Shape;233;p19"/>
          <p:cNvSpPr/>
          <p:nvPr/>
        </p:nvSpPr>
        <p:spPr>
          <a:xfrm>
            <a:off x="97400" y="45600"/>
            <a:ext cx="1354800" cy="534900"/>
          </a:xfrm>
          <a:prstGeom prst="roundRect">
            <a:avLst>
              <a:gd name="adj" fmla="val 16667"/>
            </a:avLst>
          </a:prstGeom>
          <a:solidFill>
            <a:srgbClr val="E5B64A"/>
          </a:solidFill>
          <a:ln w="2540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Introduction</a:t>
            </a:r>
            <a:endParaRPr>
              <a:solidFill>
                <a:schemeClr val="lt1"/>
              </a:solidFill>
            </a:endParaRPr>
          </a:p>
        </p:txBody>
      </p:sp>
      <p:sp>
        <p:nvSpPr>
          <p:cNvPr id="234" name="Google Shape;234;p19"/>
          <p:cNvSpPr/>
          <p:nvPr/>
        </p:nvSpPr>
        <p:spPr>
          <a:xfrm>
            <a:off x="4877470" y="54112"/>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Etude technique</a:t>
            </a:r>
            <a:endParaRPr/>
          </a:p>
        </p:txBody>
      </p:sp>
      <p:sp>
        <p:nvSpPr>
          <p:cNvPr id="235" name="Google Shape;235;p19"/>
          <p:cNvSpPr/>
          <p:nvPr/>
        </p:nvSpPr>
        <p:spPr>
          <a:xfrm>
            <a:off x="1714819" y="52623"/>
            <a:ext cx="1354800" cy="518700"/>
          </a:xfrm>
          <a:prstGeom prst="roundRect">
            <a:avLst>
              <a:gd name="adj" fmla="val 16667"/>
            </a:avLst>
          </a:prstGeom>
          <a:solidFill>
            <a:schemeClr val="lt1"/>
          </a:solidFill>
          <a:ln w="19050" cap="flat" cmpd="sng">
            <a:solidFill>
              <a:srgbClr val="E5B64A"/>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rgbClr val="A5A5A5"/>
                </a:solidFill>
                <a:latin typeface="Times New Roman"/>
                <a:ea typeface="Times New Roman"/>
                <a:cs typeface="Times New Roman"/>
                <a:sym typeface="Times New Roman"/>
              </a:rPr>
              <a:t>Contexte général </a:t>
            </a:r>
            <a:endParaRPr>
              <a:solidFill>
                <a:srgbClr val="A5A5A5"/>
              </a:solidFill>
            </a:endParaRPr>
          </a:p>
        </p:txBody>
      </p:sp>
      <p:sp>
        <p:nvSpPr>
          <p:cNvPr id="236" name="Google Shape;236;p19"/>
          <p:cNvSpPr/>
          <p:nvPr/>
        </p:nvSpPr>
        <p:spPr>
          <a:xfrm>
            <a:off x="3332238" y="52623"/>
            <a:ext cx="13539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Analyse et conception</a:t>
            </a:r>
            <a:endParaRPr/>
          </a:p>
        </p:txBody>
      </p:sp>
      <p:sp>
        <p:nvSpPr>
          <p:cNvPr id="237" name="Google Shape;237;p19"/>
          <p:cNvSpPr/>
          <p:nvPr/>
        </p:nvSpPr>
        <p:spPr>
          <a:xfrm>
            <a:off x="6300102" y="52611"/>
            <a:ext cx="12315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Réalisation</a:t>
            </a:r>
            <a:endParaRPr/>
          </a:p>
        </p:txBody>
      </p:sp>
      <p:sp>
        <p:nvSpPr>
          <p:cNvPr id="238" name="Google Shape;238;p19"/>
          <p:cNvSpPr/>
          <p:nvPr/>
        </p:nvSpPr>
        <p:spPr>
          <a:xfrm>
            <a:off x="7722725" y="54125"/>
            <a:ext cx="1354800" cy="518700"/>
          </a:xfrm>
          <a:prstGeom prst="roundRect">
            <a:avLst>
              <a:gd name="adj" fmla="val 16667"/>
            </a:avLst>
          </a:prstGeom>
          <a:solidFill>
            <a:srgbClr val="E5B64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fr-FR" sz="1600">
                <a:solidFill>
                  <a:schemeClr val="lt1"/>
                </a:solidFill>
                <a:latin typeface="Times New Roman"/>
                <a:ea typeface="Times New Roman"/>
                <a:cs typeface="Times New Roman"/>
                <a:sym typeface="Times New Roman"/>
              </a:rPr>
              <a:t>Conclusion &amp; Perspectives</a:t>
            </a:r>
            <a:endParaRPr/>
          </a:p>
        </p:txBody>
      </p:sp>
      <p:sp>
        <p:nvSpPr>
          <p:cNvPr id="250" name="Google Shape;250;p19"/>
          <p:cNvSpPr txBox="1">
            <a:spLocks noGrp="1"/>
          </p:cNvSpPr>
          <p:nvPr>
            <p:ph type="sldNum" idx="12"/>
          </p:nvPr>
        </p:nvSpPr>
        <p:spPr>
          <a:xfrm>
            <a:off x="6902897" y="4839397"/>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sz="1600">
                <a:solidFill>
                  <a:schemeClr val="dk1"/>
                </a:solidFill>
              </a:rPr>
              <a:t>9</a:t>
            </a:fld>
            <a:endParaRPr sz="1600">
              <a:solidFill>
                <a:schemeClr val="dk1"/>
              </a:solidFill>
            </a:endParaRPr>
          </a:p>
        </p:txBody>
      </p:sp>
      <p:sp>
        <p:nvSpPr>
          <p:cNvPr id="29" name="Google Shape;225;p19">
            <a:extLst>
              <a:ext uri="{FF2B5EF4-FFF2-40B4-BE49-F238E27FC236}">
                <a16:creationId xmlns:a16="http://schemas.microsoft.com/office/drawing/2014/main" id="{EBB4D9F6-ABC5-401E-B74A-B59EF9A52D1F}"/>
              </a:ext>
            </a:extLst>
          </p:cNvPr>
          <p:cNvSpPr txBox="1"/>
          <p:nvPr/>
        </p:nvSpPr>
        <p:spPr>
          <a:xfrm>
            <a:off x="184110" y="3370599"/>
            <a:ext cx="8543700" cy="1349754"/>
          </a:xfrm>
          <a:prstGeom prst="rect">
            <a:avLst/>
          </a:prstGeom>
          <a:noFill/>
          <a:ln>
            <a:noFill/>
          </a:ln>
        </p:spPr>
        <p:txBody>
          <a:bodyPr spcFirstLastPara="1" wrap="square" lIns="91425" tIns="91425" rIns="91425" bIns="91425" anchor="t" anchorCtr="0">
            <a:noAutofit/>
          </a:bodyPr>
          <a:lstStyle/>
          <a:p>
            <a:pPr marL="457200" lvl="0" indent="-345440" algn="just" rtl="0">
              <a:lnSpc>
                <a:spcPct val="107000"/>
              </a:lnSpc>
              <a:spcBef>
                <a:spcPts val="600"/>
              </a:spcBef>
              <a:spcAft>
                <a:spcPts val="0"/>
              </a:spcAft>
              <a:buClr>
                <a:srgbClr val="BF9000"/>
              </a:buClr>
              <a:buSzPts val="1600"/>
              <a:buFont typeface="Calibri"/>
              <a:buChar char="◉"/>
            </a:pPr>
            <a:r>
              <a:rPr lang="fr-FR" sz="1600" dirty="0">
                <a:latin typeface="Calibri"/>
                <a:ea typeface="Calibri"/>
                <a:cs typeface="Calibri"/>
                <a:sym typeface="Calibri"/>
              </a:rPr>
              <a:t>Les types de surveillance :</a:t>
            </a:r>
          </a:p>
          <a:p>
            <a:pPr marL="111760" lvl="3" algn="just">
              <a:lnSpc>
                <a:spcPct val="107000"/>
              </a:lnSpc>
              <a:spcBef>
                <a:spcPts val="600"/>
              </a:spcBef>
              <a:buClr>
                <a:srgbClr val="BF9000"/>
              </a:buClr>
              <a:buSzPts val="1600"/>
            </a:pPr>
            <a:r>
              <a:rPr lang="fr-FR" sz="1600" dirty="0">
                <a:latin typeface="Calibri"/>
                <a:ea typeface="Calibri"/>
                <a:cs typeface="Calibri"/>
                <a:sym typeface="Calibri"/>
              </a:rPr>
              <a:t>	- avec agent</a:t>
            </a:r>
          </a:p>
          <a:p>
            <a:pPr marL="111760" lvl="3" algn="just">
              <a:lnSpc>
                <a:spcPct val="107000"/>
              </a:lnSpc>
              <a:spcBef>
                <a:spcPts val="600"/>
              </a:spcBef>
              <a:buClr>
                <a:srgbClr val="BF9000"/>
              </a:buClr>
              <a:buSzPts val="1600"/>
            </a:pPr>
            <a:r>
              <a:rPr lang="fr-FR" sz="1600" dirty="0">
                <a:latin typeface="Calibri"/>
                <a:ea typeface="Calibri"/>
                <a:cs typeface="Calibri"/>
                <a:sym typeface="Calibri"/>
              </a:rPr>
              <a:t>	-sans agent</a:t>
            </a:r>
          </a:p>
        </p:txBody>
      </p:sp>
    </p:spTree>
    <p:extLst>
      <p:ext uri="{BB962C8B-B14F-4D97-AF65-F5344CB8AC3E}">
        <p14:creationId xmlns:p14="http://schemas.microsoft.com/office/powerpoint/2010/main" val="1504702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4167</TotalTime>
  <Words>5108</Words>
  <Application>Microsoft Office PowerPoint</Application>
  <PresentationFormat>On-screen Show (16:9)</PresentationFormat>
  <Paragraphs>726</Paragraphs>
  <Slides>48</Slides>
  <Notes>48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Arial</vt:lpstr>
      <vt:lpstr>Bell MT</vt:lpstr>
      <vt:lpstr>Times New Roman</vt:lpstr>
      <vt:lpstr>Wingdings</vt:lpstr>
      <vt:lpstr>Noto Sans Symbols</vt:lpstr>
      <vt:lpstr>Work Sans</vt:lpstr>
      <vt:lpstr>Quattrocento Sans</vt:lpstr>
      <vt:lpstr>Candara</vt:lpstr>
      <vt:lpstr>Söhne</vt:lpstr>
      <vt:lpstr>Corsiva</vt:lpstr>
      <vt:lpstr>Georgia</vt:lpstr>
      <vt:lpstr>Calibri</vt:lpstr>
      <vt:lpstr>Garamond</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ayoub el assari</dc:creator>
  <cp:lastModifiedBy>EL ASSARI AYOUB</cp:lastModifiedBy>
  <cp:revision>198</cp:revision>
  <cp:lastPrinted>2023-07-13T19:40:37Z</cp:lastPrinted>
  <dcterms:modified xsi:type="dcterms:W3CDTF">2023-07-14T06:30:18Z</dcterms:modified>
</cp:coreProperties>
</file>